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652" r:id="rId1"/>
  </p:sldMasterIdLst>
  <p:notesMasterIdLst>
    <p:notesMasterId r:id="rId25"/>
  </p:notesMasterIdLst>
  <p:handoutMasterIdLst>
    <p:handoutMasterId r:id="rId26"/>
  </p:handoutMasterIdLst>
  <p:sldIdLst>
    <p:sldId id="535" r:id="rId2"/>
    <p:sldId id="550" r:id="rId3"/>
    <p:sldId id="506" r:id="rId4"/>
    <p:sldId id="587" r:id="rId5"/>
    <p:sldId id="588" r:id="rId6"/>
    <p:sldId id="589" r:id="rId7"/>
    <p:sldId id="555" r:id="rId8"/>
    <p:sldId id="570" r:id="rId9"/>
    <p:sldId id="571" r:id="rId10"/>
    <p:sldId id="557" r:id="rId11"/>
    <p:sldId id="581" r:id="rId12"/>
    <p:sldId id="572" r:id="rId13"/>
    <p:sldId id="568" r:id="rId14"/>
    <p:sldId id="559" r:id="rId15"/>
    <p:sldId id="594" r:id="rId16"/>
    <p:sldId id="585" r:id="rId17"/>
    <p:sldId id="564" r:id="rId18"/>
    <p:sldId id="573" r:id="rId19"/>
    <p:sldId id="552" r:id="rId20"/>
    <p:sldId id="591" r:id="rId21"/>
    <p:sldId id="592" r:id="rId22"/>
    <p:sldId id="593" r:id="rId23"/>
    <p:sldId id="590" r:id="rId24"/>
  </p:sldIdLst>
  <p:sldSz cx="12192000" cy="6858000"/>
  <p:notesSz cx="7102475" cy="10233025"/>
  <p:defaultTextStyle>
    <a:defPPr>
      <a:defRPr lang="it-IT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4F84"/>
    <a:srgbClr val="0033CC"/>
    <a:srgbClr val="2C5986"/>
    <a:srgbClr val="85A8CF"/>
    <a:srgbClr val="58EA93"/>
    <a:srgbClr val="34436A"/>
    <a:srgbClr val="004C80"/>
    <a:srgbClr val="004D82"/>
    <a:srgbClr val="003F6E"/>
    <a:srgbClr val="FF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Stile medio 2 - Color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3296810-A885-4BE3-A3E7-6D5BEEA58F35}" styleName="Stile medio 2 - Colore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437" autoAdjust="0"/>
    <p:restoredTop sz="93907" autoAdjust="0"/>
  </p:normalViewPr>
  <p:slideViewPr>
    <p:cSldViewPr>
      <p:cViewPr>
        <p:scale>
          <a:sx n="73" d="100"/>
          <a:sy n="73" d="100"/>
        </p:scale>
        <p:origin x="1360" y="1376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3076855" cy="5121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776" tIns="47389" rIns="94776" bIns="47389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" pitchFamily="18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5621" y="0"/>
            <a:ext cx="3076854" cy="5121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776" tIns="47389" rIns="94776" bIns="47389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" pitchFamily="18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1229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" y="9720887"/>
            <a:ext cx="3076855" cy="5121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776" tIns="47389" rIns="94776" bIns="47389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" pitchFamily="18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1229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5621" y="9720887"/>
            <a:ext cx="3076854" cy="5121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776" tIns="47389" rIns="94776" bIns="47389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" pitchFamily="18" charset="0"/>
              </a:defRPr>
            </a:lvl1pPr>
          </a:lstStyle>
          <a:p>
            <a:pPr>
              <a:defRPr/>
            </a:pPr>
            <a:fld id="{5CC5ECE5-7793-4BF8-9221-F3E33DD2542E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9198937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3076855" cy="5121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776" tIns="47389" rIns="94776" bIns="47389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" pitchFamily="18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5621" y="0"/>
            <a:ext cx="3076854" cy="5121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776" tIns="47389" rIns="94776" bIns="47389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" pitchFamily="18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3584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39700" y="766763"/>
            <a:ext cx="6821488" cy="38385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45450" y="4859624"/>
            <a:ext cx="5211578" cy="46060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776" tIns="47389" rIns="94776" bIns="4738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noProof="0"/>
              <a:t>Fare clic per modificare gli stili del testo dello schema</a:t>
            </a:r>
          </a:p>
          <a:p>
            <a:pPr lvl="1"/>
            <a:r>
              <a:rPr lang="it-IT" noProof="0"/>
              <a:t>Secondo livello</a:t>
            </a:r>
          </a:p>
          <a:p>
            <a:pPr lvl="2"/>
            <a:r>
              <a:rPr lang="it-IT" noProof="0"/>
              <a:t>Terzo livello</a:t>
            </a:r>
          </a:p>
          <a:p>
            <a:pPr lvl="3"/>
            <a:r>
              <a:rPr lang="it-IT" noProof="0"/>
              <a:t>Quarto livello</a:t>
            </a:r>
          </a:p>
          <a:p>
            <a:pPr lvl="4"/>
            <a:r>
              <a:rPr lang="it-IT" noProof="0"/>
              <a:t>Quinto livello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9720887"/>
            <a:ext cx="3076855" cy="5121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776" tIns="47389" rIns="94776" bIns="47389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" pitchFamily="18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5621" y="9720887"/>
            <a:ext cx="3076854" cy="5121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776" tIns="47389" rIns="94776" bIns="47389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" pitchFamily="18" charset="0"/>
              </a:defRPr>
            </a:lvl1pPr>
          </a:lstStyle>
          <a:p>
            <a:pPr>
              <a:defRPr/>
            </a:pPr>
            <a:fld id="{14953AA8-53C0-468E-8503-6D64627E258A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0743652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1"/>
            <a:ext cx="12225216" cy="6873875"/>
          </a:xfrm>
          <a:prstGeom prst="rect">
            <a:avLst/>
          </a:prstGeom>
          <a:noFill/>
          <a:ln w="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it-IT"/>
          </a:p>
        </p:txBody>
      </p:sp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772139" cy="6884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1781908" y="914400"/>
            <a:ext cx="10410092" cy="1447800"/>
          </a:xfrm>
          <a:prstGeom prst="rect">
            <a:avLst/>
          </a:prstGeom>
          <a:solidFill>
            <a:srgbClr val="85A8CF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it-IT" sz="2000">
              <a:solidFill>
                <a:schemeClr val="bg1"/>
              </a:solidFill>
              <a:latin typeface="Futura Hv BT" pitchFamily="34" charset="0"/>
            </a:endParaRPr>
          </a:p>
        </p:txBody>
      </p:sp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2909278" y="381000"/>
            <a:ext cx="8907584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>
              <a:spcBef>
                <a:spcPct val="50000"/>
              </a:spcBef>
              <a:defRPr/>
            </a:pPr>
            <a:endParaRPr lang="it-IT">
              <a:solidFill>
                <a:schemeClr val="bg1"/>
              </a:solidFill>
              <a:latin typeface="Comic Sans MS" pitchFamily="66" charset="0"/>
            </a:endParaRPr>
          </a:p>
          <a:p>
            <a:pPr algn="ctr">
              <a:spcBef>
                <a:spcPct val="50000"/>
              </a:spcBef>
              <a:defRPr/>
            </a:pPr>
            <a:endParaRPr lang="it-IT">
              <a:solidFill>
                <a:schemeClr val="bg1"/>
              </a:solidFill>
              <a:latin typeface="Comic Sans MS" pitchFamily="66" charset="0"/>
            </a:endParaRPr>
          </a:p>
          <a:p>
            <a:pPr>
              <a:lnSpc>
                <a:spcPct val="75000"/>
              </a:lnSpc>
              <a:spcBef>
                <a:spcPct val="50000"/>
              </a:spcBef>
              <a:defRPr/>
            </a:pPr>
            <a:r>
              <a:rPr lang="it-IT" sz="2800" b="1">
                <a:solidFill>
                  <a:schemeClr val="bg1"/>
                </a:solidFill>
                <a:latin typeface="Minion Web" pitchFamily="18" charset="0"/>
              </a:rPr>
              <a:t>Il modello organizzativo</a:t>
            </a:r>
          </a:p>
          <a:p>
            <a:pPr>
              <a:lnSpc>
                <a:spcPct val="75000"/>
              </a:lnSpc>
              <a:spcBef>
                <a:spcPct val="50000"/>
              </a:spcBef>
              <a:defRPr/>
            </a:pPr>
            <a:r>
              <a:rPr lang="it-IT" sz="2800" b="1">
                <a:solidFill>
                  <a:schemeClr val="bg1"/>
                </a:solidFill>
                <a:latin typeface="Minion Web" pitchFamily="18" charset="0"/>
              </a:rPr>
              <a:t>del Politecnico di Milano</a:t>
            </a:r>
          </a:p>
          <a:p>
            <a:pPr algn="ctr">
              <a:spcBef>
                <a:spcPct val="50000"/>
              </a:spcBef>
              <a:defRPr/>
            </a:pPr>
            <a:endParaRPr lang="it-IT" sz="1600" b="1">
              <a:solidFill>
                <a:schemeClr val="bg1"/>
              </a:solidFill>
              <a:latin typeface="Minion Web" pitchFamily="18" charset="0"/>
            </a:endParaRPr>
          </a:p>
          <a:p>
            <a:pPr algn="ctr">
              <a:spcBef>
                <a:spcPct val="50000"/>
              </a:spcBef>
              <a:defRPr/>
            </a:pPr>
            <a:endParaRPr lang="it-IT">
              <a:solidFill>
                <a:schemeClr val="bg1"/>
              </a:solidFill>
              <a:latin typeface="Minion Web" pitchFamily="18" charset="0"/>
            </a:endParaRPr>
          </a:p>
          <a:p>
            <a:pPr algn="ctr">
              <a:spcBef>
                <a:spcPct val="50000"/>
              </a:spcBef>
              <a:defRPr/>
            </a:pPr>
            <a:endParaRPr lang="it-IT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6" name="Rectangle 6"/>
          <p:cNvSpPr>
            <a:spLocks noChangeArrowheads="1"/>
          </p:cNvSpPr>
          <p:nvPr userDrawn="1"/>
        </p:nvSpPr>
        <p:spPr bwMode="auto">
          <a:xfrm>
            <a:off x="1781908" y="914400"/>
            <a:ext cx="10410092" cy="1447800"/>
          </a:xfrm>
          <a:prstGeom prst="rect">
            <a:avLst/>
          </a:prstGeom>
          <a:solidFill>
            <a:srgbClr val="85A8CF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it-IT" sz="2000">
              <a:solidFill>
                <a:schemeClr val="bg1"/>
              </a:solidFill>
              <a:latin typeface="Futura Hv B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86710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</p:spTree>
    <p:extLst>
      <p:ext uri="{BB962C8B-B14F-4D97-AF65-F5344CB8AC3E}">
        <p14:creationId xmlns:p14="http://schemas.microsoft.com/office/powerpoint/2010/main" val="26934213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8133862" y="358776"/>
            <a:ext cx="2053492" cy="6346825"/>
          </a:xfrm>
        </p:spPr>
        <p:txBody>
          <a:bodyPr vert="eaVert"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1969478" y="358776"/>
            <a:ext cx="5976816" cy="6346825"/>
          </a:xfrm>
        </p:spPr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</p:spTree>
    <p:extLst>
      <p:ext uri="{BB962C8B-B14F-4D97-AF65-F5344CB8AC3E}">
        <p14:creationId xmlns:p14="http://schemas.microsoft.com/office/powerpoint/2010/main" val="7290712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04C85907-BEE1-6C6D-C13B-22B70A71ED0D}"/>
              </a:ext>
            </a:extLst>
          </p:cNvPr>
          <p:cNvSpPr txBox="1"/>
          <p:nvPr userDrawn="1"/>
        </p:nvSpPr>
        <p:spPr>
          <a:xfrm>
            <a:off x="11496600" y="6309320"/>
            <a:ext cx="43313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159E1A83-5F42-439E-8F71-048E6F04FD76}" type="slidenum">
              <a:rPr lang="it-IT" sz="1400" smtClean="0"/>
              <a:t>‹N›</a:t>
            </a:fld>
            <a:endParaRPr lang="it-IT" sz="1400" dirty="0"/>
          </a:p>
        </p:txBody>
      </p:sp>
    </p:spTree>
    <p:extLst>
      <p:ext uri="{BB962C8B-B14F-4D97-AF65-F5344CB8AC3E}">
        <p14:creationId xmlns:p14="http://schemas.microsoft.com/office/powerpoint/2010/main" val="32963077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963247" y="4406901"/>
            <a:ext cx="103632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963247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</p:spTree>
    <p:extLst>
      <p:ext uri="{BB962C8B-B14F-4D97-AF65-F5344CB8AC3E}">
        <p14:creationId xmlns:p14="http://schemas.microsoft.com/office/powerpoint/2010/main" val="2275877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1969478" y="2159000"/>
            <a:ext cx="4013200" cy="4546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170247" y="2159000"/>
            <a:ext cx="4015154" cy="4546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</p:spTree>
    <p:extLst>
      <p:ext uri="{BB962C8B-B14F-4D97-AF65-F5344CB8AC3E}">
        <p14:creationId xmlns:p14="http://schemas.microsoft.com/office/powerpoint/2010/main" val="29854603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754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754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6193693" y="1535113"/>
            <a:ext cx="538870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6193693" y="2174875"/>
            <a:ext cx="538870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</p:spTree>
    <p:extLst>
      <p:ext uri="{BB962C8B-B14F-4D97-AF65-F5344CB8AC3E}">
        <p14:creationId xmlns:p14="http://schemas.microsoft.com/office/powerpoint/2010/main" val="41851310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</p:spTree>
    <p:extLst>
      <p:ext uri="{BB962C8B-B14F-4D97-AF65-F5344CB8AC3E}">
        <p14:creationId xmlns:p14="http://schemas.microsoft.com/office/powerpoint/2010/main" val="22893265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349802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4011247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767385" y="273051"/>
            <a:ext cx="6815015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609600" y="1435101"/>
            <a:ext cx="4011247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</p:spTree>
    <p:extLst>
      <p:ext uri="{BB962C8B-B14F-4D97-AF65-F5344CB8AC3E}">
        <p14:creationId xmlns:p14="http://schemas.microsoft.com/office/powerpoint/2010/main" val="10701659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389554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2389554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t-IT" noProof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2389554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</p:spTree>
    <p:extLst>
      <p:ext uri="{BB962C8B-B14F-4D97-AF65-F5344CB8AC3E}">
        <p14:creationId xmlns:p14="http://schemas.microsoft.com/office/powerpoint/2010/main" val="24043080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1969477" y="2159000"/>
            <a:ext cx="8215924" cy="454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/>
              <a:t>Fare clic per modificare il testo</a:t>
            </a:r>
            <a:br>
              <a:rPr lang="it-IT"/>
            </a:br>
            <a:r>
              <a:rPr lang="it-IT"/>
              <a:t>Per inserire testo qui dentro selezionare:</a:t>
            </a:r>
          </a:p>
          <a:p>
            <a:pPr lvl="0"/>
            <a:endParaRPr lang="it-IT"/>
          </a:p>
          <a:p>
            <a:pPr lvl="0"/>
            <a:r>
              <a:rPr lang="it-IT"/>
              <a:t>Visualizza-schema diapositiva</a:t>
            </a:r>
          </a:p>
          <a:p>
            <a:pPr lvl="0"/>
            <a:endParaRPr lang="it-IT"/>
          </a:p>
          <a:p>
            <a:pPr lvl="0"/>
            <a:r>
              <a:rPr lang="it-IT"/>
              <a:t>Per tornare indietro, selezionare:</a:t>
            </a:r>
          </a:p>
          <a:p>
            <a:pPr lvl="0"/>
            <a:r>
              <a:rPr lang="it-IT"/>
              <a:t>Visualizza-visualizzazione normale</a:t>
            </a:r>
          </a:p>
        </p:txBody>
      </p:sp>
      <p:sp>
        <p:nvSpPr>
          <p:cNvPr id="1027" name="Rectangle 3"/>
          <p:cNvSpPr>
            <a:spLocks noGrp="1" noChangeAspect="1" noChangeArrowheads="1"/>
          </p:cNvSpPr>
          <p:nvPr>
            <p:ph type="title"/>
          </p:nvPr>
        </p:nvSpPr>
        <p:spPr bwMode="auto">
          <a:xfrm>
            <a:off x="1994878" y="358775"/>
            <a:ext cx="8192476" cy="1479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/>
              <a:t>Fare clic per modificare lo stile del titolo dello schema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03" r:id="rId1"/>
    <p:sldLayoutId id="2147483902" r:id="rId2"/>
    <p:sldLayoutId id="2147483901" r:id="rId3"/>
    <p:sldLayoutId id="2147483900" r:id="rId4"/>
    <p:sldLayoutId id="2147483899" r:id="rId5"/>
    <p:sldLayoutId id="2147483898" r:id="rId6"/>
    <p:sldLayoutId id="2147483897" r:id="rId7"/>
    <p:sldLayoutId id="2147483896" r:id="rId8"/>
    <p:sldLayoutId id="2147483895" r:id="rId9"/>
    <p:sldLayoutId id="2147483894" r:id="rId10"/>
    <p:sldLayoutId id="2147483893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>
          <a:solidFill>
            <a:srgbClr val="003F6E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>
          <a:solidFill>
            <a:srgbClr val="003F6E"/>
          </a:solidFill>
          <a:latin typeface="Futura Hv BT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>
          <a:solidFill>
            <a:srgbClr val="003F6E"/>
          </a:solidFill>
          <a:latin typeface="Futura Hv BT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>
          <a:solidFill>
            <a:srgbClr val="003F6E"/>
          </a:solidFill>
          <a:latin typeface="Futura Hv BT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>
          <a:solidFill>
            <a:srgbClr val="003F6E"/>
          </a:solidFill>
          <a:latin typeface="Futura Hv BT" pitchFamily="34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2400">
          <a:solidFill>
            <a:srgbClr val="003F6E"/>
          </a:solidFill>
          <a:latin typeface="Futura Hv BT" pitchFamily="34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2400">
          <a:solidFill>
            <a:srgbClr val="003F6E"/>
          </a:solidFill>
          <a:latin typeface="Futura Hv BT" pitchFamily="34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2400">
          <a:solidFill>
            <a:srgbClr val="003F6E"/>
          </a:solidFill>
          <a:latin typeface="Futura Hv BT" pitchFamily="34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2400">
          <a:solidFill>
            <a:srgbClr val="003F6E"/>
          </a:solidFill>
          <a:latin typeface="Futura Hv BT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Minion Web" pitchFamily="18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Minion Web" pitchFamily="18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Minion Web" pitchFamily="18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Minion Web" pitchFamily="18" charset="0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Minion Web" pitchFamily="18" charset="0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Minion Web" pitchFamily="18" charset="0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Minion Web" pitchFamily="18" charset="0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Minion Web" pitchFamily="18" charset="0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image" Target="../media/image15.jpeg"/><Relationship Id="rId7" Type="http://schemas.openxmlformats.org/officeDocument/2006/relationships/image" Target="../media/image1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jpeg"/><Relationship Id="rId9" Type="http://schemas.openxmlformats.org/officeDocument/2006/relationships/image" Target="../media/image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24.png"/><Relationship Id="rId7" Type="http://schemas.openxmlformats.org/officeDocument/2006/relationships/image" Target="../media/image2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Relationship Id="rId9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hyperlink" Target="http://www.osservatoriominibond.it/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8" descr="data:image/jpeg;base64,/9j/4AAQSkZJRgABAQAAAQABAAD/2wCEAAkGBhQSERUUExQWFRUVGBcWFBYWFhoVFhcYFhgaIRcZGBoYHCcfGh8kGRkXIS8hIycpLCwsFx4xNTAqNSgrLCkBCQoKDgwOGg8PGSkiHSAsLCwqMSosKikqLC0qKTQpLCktLykpKiwsKiwqLCwpKS8pKS0qLSwtLSoqLCwsKSwsLP/AABEIAHoBnAMBIgACEQEDEQH/xAAcAAACAgMBAQAAAAAAAAAAAAAABwUGAgMEAQj/xABVEAACAQMBBQQECAgJCAoDAAABAgMABBEFBgcSITETQVFhIjJxgRQjM0JicpGhCENSgpKxsrMVFjQ1c3STosEXJDZTVGPD0iVERlW0wsTR0/AYJtT/xAAaAQEAAwEBAQAAAAAAAAAAAAAAAQIDBQQG/8QAMhEAAgEDAgIHCAIDAQAAAAAAAAECAwQREiExQQUiUXGx0fATFDJhgZGh4SPBM0KCJP/aAAwDAQACEQMRAD8AeNFFFAFFYu4AJJAA5knkABSq203u8zFYkeDTkZ/swev1j7h31WUlHiem3tqlxLTTXkhga7tTbWa5nlVM+qvrO3sUcz7elLzWd9xyRawDHc8x6/mIf/NVI0bZm71GQsis+T8ZNIx4QfpOeZPkMnyplaHuXt0wbl2mbvVfi4/u9I/aPZWeqcuB1/drK0/zS1S7F68WUC/3m6hJ1uDGPCNVT78cX31HnaG+fn8Ium9ksp/Ua+grDZq1gGIoIkx3hFz7yRk/bUVru8WztH7N5Czj1kiHGV+tzAB8s58qhwfNlqfSFNvTQoZ9fJCTTaq+j/6zcr9aR8fYxqY0/exfx9ZElHhIgP3pwn76b2i7YWd76MUis3fG44X/AEW6+7NZansTZXA+Mt48/lKvZt+kmDRQfJkT6Qo5016GPHwRUdD31QvhbmJoj+Wnxie8esPdxUwNN1SK4QSQyLIh+cpyPYfA+R50s9f3Kci1pKc/6uXv8g4HL3j31Qle80yf8ZBKO4+q48/myL9oqdco/ER7la3SzbSw+x+s+J9KUVRdh950d5iKYCKfoB8yT6hPQ/RPuJ7ryK1TT4HErUZ0ZaJrDPaKKKkyCiiigCiiigCqvtxvAt9MjBky8jg9nEp9JsdSSeSr5n3A1ZzSQ2Qshq2u3VxP6cduxKIea+i5SBSPABWfHe3tNASNvt7r1yva2+noIjzXiRskdxBeVOL2hcV1bP75ZFuBbalbG3kYhQyq4GWOF4o2y2CfnKWH66atctzpcUjxyPGjPES0bMoLISMEqTzHI0B1VU95O2f8G2naoFaZ2CRK2SpPViQCDgKD39SKtlJzV86vtAkHW2sOcngWQgv9snBH7EagLfuw26OpW7tKEWaJ+GRUBC8Lc0YBiTz9IdeqmrpSZuD/AAPtEH9W2vuvcoMjel+jNg+SyU5qAVu3G9qbT9RFv2UbwgRM59LteF/X4fS4c46ZFMuxvUmjSWNgyOoZGHQqwyDST240ZLvaVLeTPDLEqkjqD2MpVh5hgD7qk91uvSWF1JpF4QCrMbdifRyeZVSfmuDxr58Q6kCgGLtjtRHp9pJcPz4RiNc4LyN6qj9Z8ACe6q3ur2/m1P4R2yRp2PZcPZhhnj4854mP5IqpXbttDqwRSfgFp6zDkH58yPOQjhHgik8jmun8Hn/r3tg/41SCY3g7yLuzv47S2gilMkaMoYOXLuzjhHCwHzRUf/HzXv8Autf7OT/5Kj95N6kO0dlLIwVESBnY9AollyTir8N6ul/7ZH9j/wDLQENsttdq813FHdWAhhYt2kgRxw4RiOZcjmwA6d9b96O38+mtbLBHHIZu0yJAxOVKBQvCw68Z+6rNoW11peMy20yylACwXPINnHUDwNLff18vp31pP24KgG3+P+vf91j+yl/+St2j76HScQanatas2PTwyhc9CyOMhc/OBP6zTVFKH8IC/gMMEOVa4EnEFHN1jKMGzjmOJimB38PlUgbwNcetaqltbyzyHCRIXbxOB0HmTgDzIrVs3bvHZ26SfKLDEr568SoobPvzS7316s8zW2mQc5bh1Zx5cWIwfItlj4CKoBs3Z72Zb+6a3uUiRmQtD2YYZK+up4mOTw8xjHqtTSpMbzdmTpvwC+tBj4J2cD92QmSjNj8rMisfpim5pOppcQRzRnKSorr7GGefn3UB11ovpikbsOqqzDPTIBNb65NW+Ql/o3/ZNAJ/R97mr3SlrewilC4DFElYAkZwfjPA12Pve1C1Ia+00pGTjiUSR49hfiUnyyKz/B1/klz/AEqfulpsTQK6lWAZWBDKwBBB6gg8iKAi9l9rLfUIe1t3yAcMpHC6N4Mvd94PcTUPvP2xl020SaFEdmlWMiTixgo5z6JBzlRS/sbX+CNpFhiyLe54QEzyCzZ4B58Eq8j1xy8asX4QH82xf1lP3UtAMDQ74zW0MrABpYo5GA6AugJAz3ZNd1ROyP8AILT+rwfulqWoAooooArxmwMmvaWe97bExp8DiOHkGZiOqxnontbv8h51WTwsm9vQlXqKnHmVzePvEN0zW9u2LdThmB+WI/8AIO4d/XwrfsDuvNwFuLoFYTzSPmGkHcWPVU+8+Q66d12woun+ETrmCM4RT0kcePiq9/ieXcabG0e0UVlAZZTyHJVHrO3cqj/7gc6yjHPWkdu5uFbpWlrx5vnnz8DolmhtIckpDFGMdyIo7gB/gK16Dr0d5F2sOSnEygsOHPCcE4649vOvn/abaue/l4pCeHPxUS54Uz0AHzmPj1Pl0pz7s9Llt9PjSZCjlnbhPUBmyMjuOO7rV4z1PC4HiurD3aip1Jddvh64kHtHqepXxaKygkghyQZpPiXk+rxYZVPkCT5dKqNxuev1QsOxcjnwrIeI+ziUDPvrm2g3k30ssgWYxIGZVWIBOQJAy3rE4HjWe77WbmTUoA00zgseMGR3GOBvWBJGM461k3GT5nWp0bi2ouUNEUlnG7b72Q+zWytxeTMkACtH6TMzFAhzgcwMg5B6DPI05ti4tQiJhveGRFXMc6vxNnI9Bs4Y8jkEjuOSeVQNrsfcWn8KzMyhZopjEUY8ecu6nkBwkZx161B7pdo7h70QyTSPG0bkK7lwGXBBHFkjlmrRWlowu5yu6c5RcXGKXLfhl4YxNW26t7W6FtOTGWRXWQ/J+kWGGI5r6vUjHPqK79X0W3vYeGVVkRhlWHMjPRkYdD5jr50ud8OzE8kwuo044liVH4ebLwsx4ivXhw3UdMc8VW9gduZ7SVYgGmhc47EekwJ74vA/R6Hy61Zzw8M8sLBVKCrUJdZcVnn/AEaNtdhZdPcMCXhY/Fy9CD1Cvj1W8D0OOXgG3u6vLuS0U3iEMOUbtykkTHJnXuPmeZ647zZJIVdcMoIODwsAeYORkHvBAPtFbRUxhpeUea4v5XFJQnFZXPn67T2iiitDnBRRRQBRRRQBSQ2CvBpmu3drN6CzsVjY8gTxloefgyOR7SBTvqn7f7t4dTQEt2U6DCSgcXLrwOvLiXOe8EZOOpBAuFaLi+jjKK7qpkbhjDMAXbGeFQepwCcClLDoO0lsOyiuI5UHJWZo3IHdzmTj+3NdWj7pbme4S51a5MzIQVjRiehyAXwoUZ58KAZ8aAvG3W0YsbGafI4wvDED3yPyQefPmfJTSZ2A1DU7KN5LfTnn+E8LmZkkJZcHhwVPMElmz3lqYu8rYm61KW2jRkS1jbimyxDkscEqoUglY+LHMc3NXu3t1RVRAFVQFUDoAowAPYKAQm3uo6nqEAFxpjRCEmTtVSTKrwnjByccJGCfqimruz2o+HafFIxzKnxU3jxoB6X5y8LfnVaXjBGCMg8iO40vN32wl1pt5cYaNrOUkoA57RSp+LJUrj1SVPPuB7qAgdZ/0ut/qp+4lqwb293xvoVmt1zdRcgMhe0jJ5oSe8E8QJ+kO+stQ2FuH16LUAY+wQKGBY9pyjdTheHHVh30waAr2w+yKadaLAvNvWlfHryHGT7ByAHgBS9/B66331oP+NTiNL/dRsJcaabn4QYz2xjKdmxb1O0znKjHrD76Aqu8qxSbaKyikXiSRIFdTkZUyy5HLnV8/wAkul/7Iv6cn/PVf3hbv7661GK7s3iQxRxhWdiGDo7nIHAwI9Ida5v4vbS/7dD9q/8A89SC/aBsbaWTO1tCIi4AchmOQucesx8TS0/CBj4pbBc44jKufDLQjNT+zei66l1E13dxSW4J7VFK5YcJxjEK/O4e8dK3bz9hbjUJbRoDGBAXL9oxU+k0ZHDhTn1D4d1QCv3m4dxG5jv5WkAJRWBVWYdASHyATyz3VFbl9LszdSJcxEX0LFkEpyPR5Nwp07RGHPOe4jocPSlzt7u2mnu4r3T3SK5QjjLEqG4R6L5CnJx6JBHpKfLmAwridY0Z2IVVBZiegCjJJ9gFfPWla9fT6lNqdvZNc5Z0jyrFYxwgKMr84RYH55PfTc2z0u+u9N7CIRJPKFWfMjBFXrIEbgJPEQF5gcmNSGxGzQsLKK35FlGZGHRpGOXI8snA8gKAWev7UaxeW0tvLpJ4JV4SQkuQeqsOfUMAR7KlNxevN2c1hNlZLdiyK3JgpbEiYPThk/eU1cUutU2AuU1qPULMxhG4fhCMxUtn0ZOEBSDxJg88ekM1IGNXJq3yEv8ARv8AsmuutF9CXidR1ZWUZ6ZIIFQBV/g6/wAkuf6VP3S02XcAZPIDmSe6knoG7TXLJCltcwRKxDMFfOSBjPpQHuFd8+7jWrsdne6ioiPrKhZ+IeaKkan3mgI9boartNHJCeKG24DxjmpWDJ4h5NK2Ae8c6sP4QH82xf1lP3UtXDZDYu306Hs4ASWwZJGwXkI6FiO4c8Achk+JJit6myM2o2iQwFA6zLIe0YqOEI46hTzywoCd2R/kFp/V4P3S1LVwaDZNDawRPjijijjbHMZRADg+GRXfQBRRRQHLqeoLBDJK59GNWdvYo6DzPT3186Qxy6lfAE/GXEmSeoUHqfYqD7Fpqb5tW7OyWIdZ3AP1I/SP97gqC3JaOGea5I9QCJD5tzf7go/ONYz60lE+gsP/ADWs7nm9l67/AAGhZWkdrAqLhIokxz7lUZJJ+0k+2kBtttY1/cl+YiXKwoe5fEj8pup9w7qZu+PXjDaLApw1wSG/o0wW+0lR7CapG6nZkXN32jjMdvhznoZD8mPdgt+aPGom8vSi3R0I0aUrypx5evm9i57td3gt0W5uFzOwBRT+JBHh+WR1Pd08aYdAFKrebttd2t32ULhIzCp9RSSWLAsCRkEYwMeFabQRzIqrf1+O77eAq52y7HxZj9pNN7ZjeDYWlpBGUkjbgHGBC3N8ekxb52Tk5GeRHSl1a6A62Xw8MpCTrGIyuc4wcsc9M4GO8U/Fkt7u1WSRY5IXQSYcBkAxk54uQxz9mDWVNM7XSlam4xjJNpNp4eN1y4fMjNW3iWcEcTu7ETJ2kYRGJKflEHGPfVOXaKC41qzmswSWDRzAoUOMNzPiQpJz9EVle7Y2M2p2hUqYFjlgkLpwxgOMJyYY4e7pgA1IixhXXreO2ijjWGCR5ezUKPTDAZ4ep9JP0qs239zw06MKMXmMk3CT34c1h7dwxar8Wg2Ni0t1wxwlubuxwFz1CZ5Lk9y9TVgNInbLVZtT1L4PGfQWQxQr83IOHkb7Cc9yj7bzeDxWVvKvJx1aY4zLuL9PvisFbhBlcflLH6P94g/dVk0Laa3vFLQSq+PWHMMv1lPMfqqqWW5mzWMCRpXfHpOG4Bn6Kgch7c1RNptn5tGu45YJCVOTE5HPljijkA5HkR7Qe7FV1Sjuz2RtrS4fs6Empcs8GPuiuTSb4TwRSjkJERwPDiUHH3111qcZrDwwooooQFFFFAFFFFAFFYPKB1IHtOKyzQHtFFeFgKA9orFJAeYII8udZUAUUUUAUUUUAUUUUAUUUUAUUUZoAoozRQBRRmjNAFFFGaAKKwaUA4JAPgTzrPNAFFFFAFFeZrHtRnGRnwzz+ygM6KM0UAl9910Tdwx9yQ8XvdyD9yCrtumsuz0yM98jSSH3sQP7qil7vjb/AKS9kMePtemnu/XGm2v9Ev31jH42d676vR9KK5/sVO9/UO01Ep3Qxog9rDiP7Q+ymFuj03stORsc5meQ+zPCv91R9tKveM2dUuvrr90aU7diEA060A/1EZ+1QT99RDebZpf9SxpQXPHhknKrm1+xMOoIokyjpngkXHEM9QQfWHTl9hFWKqFthvXitWaKBRNKpIY5xGhHUEjmxz3D7e6tZYxuca1hWnUXsfiR5ou7NorW5tZZxJDPhkwhVo5B0fmx8F5fRpV6jLd2XaWUjuiZy8YY8Dg94+iw8OvfzFWjRd8lys2bkLJE3VUUIyeaePsY+8VeL2LTdYjA7RWceqVYJOme7Dc8eRBFZYUl1TtxqV7Wo3cx1RlvlLg+3vE/d6nZmLhjsykmPlDcu4z48PCAf/vWmRuV0TghkuWHOU8CfUj6n3vy/MrQ+6GzhPHPdsIxzIYxx5HgWP8AhWzWN7FvaqkNjGsqoAueaRKB3L85j59PM1EVpeZFrit7zT9jaqTzxbzjuyxmmkBpN2NP1kmbksc0quT3LJxAP7MMG9lN3Yra9dQgMgXgdG4ZEznBxkEHvBH6jURvF3fC9XtocLcIMeAlA6KT3MO4+eDywRpJakmjnWc1b1J0a+yksP5F2imDKGUgggEEHIIPQgjqKTm8jXW1C6Szto2doXdTy5tJ0bl3KuD6R9vQDPDsVtzNp0vwe4DdiG4XRvWhOeZXyz1X3jn1d8USZ41C5bBLADLDu5jrTOtEum+j62trVt1Xy7zn0PT+wtoYc57KNEz4lVAJ+2u6vBXtaHKbbeWFFFFCAooooApU7xNvbmS7XTNN+WY8Msi8mBIzwK3zOFebP1HQYINNU0l9zCiXVNQmk+VBbGeo7SZy/wCyooDttNwCOvFdXczzHmxQLwgnrzkDM3tOM+ArHStgtV0y7iFncCa1dsSCQkIi/O44y3XA5NGck4BwOreooCr7wttl021MmA0rnghQ9C2Mktj5qjmfcO+l5ou7e81dRdaldSIsmGjiXm3CeYIU+hEMdBgnvNZ740Eur6dDJ8kezBz0xJOFf+6q051GOlAJ3Vdys1oO20y6lEqcwjEIzeSumFz9Fhg+NWTdXvDa/R4bgBbqH1sDh7Rc44uH5rBuTDpkjpnAv9JS2jEO1xWLkJCxcD/eW3G/98BvbQHR+EKzZsgpOWM4wCRknssDl7ase6Pbc3luYJifhNuOF+L1nQHCuc94Pot5gH51V/f58rp315f2oKx3k6LJpl6mrWg9Evi5TovE3I8WPmyDkT3Pg9TUgv23u2C6daPMcGQ+hCh+fIRyz5AZY+Q8SKUW5u6lfWWMzOXaGV34ickuY2zjzDZ99SumxttFqnbyKwsLXAVG+d3hD3cTnBbHRVUd4Nb9lR/+13f1Zf1Q0B1fhCSEQWmCR8bJ0OPmCpLc7tsbiE2dwSLm2yo4shnjU45558SH0T+afGov8Ij5C0/pJP2Kx3pbPyWVxHq9nyZCvwhR0JPIO2OqsDwN7VPiaAYW2e1KafaPO+CR6MSflyH1V/xJ7gCaSm63UJptcjknZi8qyyNnIB44iwIHcMEY8sVMQyvtJqSEoyWNqFLqT1Lc2U4+c7Dh8kQnkTXTYRhdr3AAACkAAYAAtFwAO4YoCV/CClK2MBBI/wA47jj8VJ4Vw6fuKSSKOT4bOONFbGF5cSg46+ddn4Qo/wAxg/rH/Ckrk0/eDrCxRqmksyqihW4ZPSAUYPTvFAb13BIDn4dcfor/AO9T2+hiNImwSDxw8wcfjVrk2b241Sa6ijn00wxOSHlIk9ABSQefLqAPfXVvq/meb68P71KgFJ2S3Oi8s4bk3kyGVeIqFBA5kYBLeVZ6/uxvNMia7sr6VuxBeRTlG4F6kekVcAcyrDoD16V1bE74rG0sLe3lE3HEnC3CgK5yTyPEPGvdq97gv4Hs9Pt55JJ1MbEoPRVuTcKqSSSMjJwB1qQX3d3tWdQsUncASAtHKFGBxoeo8iCpx3ZxVG2y2zu7++Om6Y3AFJWaYEqcr8p6Y5oi9CRzY8h3A3Dd9sy+naaI3x2p45ZADkB2HJQe/ACjPiDVJ/B4gVheSnnITEpJ64IZj9rdfqioB1wfg+QlMzXczSnqyqgXPsYMx/SrZstsbqunXyRRziaybJcyE8KqOoCE5STw4SVPf0wGtRQCn/CGkItLbBI+NboSPxTeFM3TWxBGSfxaZJ+qKWH4RP8AJLb+mf8AdNVt2xuWj0Sdk9YWuMjuDIAT9hNAUHUdor3Xbt7WwkMNpH68oJXiXOOJyPSIbB4YxjI5nykv/wAe4OD+Vz9r+Xwpw58eHHF/e99SG4a0RdNZwBxPNJxnv9EKFHuXn+caZNAJHTto73QbtLa+kM1pJ6khJfhXpxxk+kOE44oznA6dQS7EcEAjmDzBHQ0ud/FmjaaHOOKOaPgPf6WVYe8HP5o8Ksu7y4Z9Ls2br2EY+xcA/YBQC131QYvo2/KgX7Vd/wDAimFuwug+l2/0QyH8x2A+7FVzffpnFDBOB8m7Rt7JBkf3kx+dWO5HVcxT25PNGEqjycYb7Co/SrFbVDv1f5ejYtf6v9f2jg2h3fzXmrzYykJ7N3lI5YKKCq/lNkHl3d/mwb3U7fTLRA7FY41CRqTxSPwjkFHzj9w78Csds9qRYW/alC5J4EA5DiIJHEe4cj+qkFreuzXkplncux5AdFUdyovcP19+TSTUOHEW9Grfxj7R4px278Dc2b3uRXVwsLxGHjPDGxcMC3crchgnoOvMgVQ9pd2d3byMY42niJJV4xxNg/lqPSB9xHnVc1DSJ7Yp20bxF1DpxDBI8R4Hy6jlTq3b7bC9h7OU/wCcRAcefxi90g/UfA+0VVPXtI9NaDsf57bDg+K4/XIjbizdDh0dD4MpU/eK1pGWPIZPkM08N52sX1ssclrjsRntTwByGzy4uIHC47x39T0qkWu+O9XqkDefZsv7LiqOKTw2eyheVq9PXCCf/X6IDTtib24I4LaT6zr2a/pPj7qy2p2Rew7NZZY2kcFjGhJKAYwWJA68+7uNS2o727+UYVkiH+7Tn9rliPdUfs1spc6lNxZbhJzLO+WHngn128B9uBTCeyLqpXh/JXcYxXJb/nyL/uWs+ztZ5m5K7gAnkOGJebezLEfmmorZDeHdTal2XEZIJ5ZOFGHONDxFSp6gBQORyMeFSW8fXYrGzXT7bkzIFYDqkXfk/lPz9xY+FcO5jZ3nJeOMAAxxE9+flGHsGFz5tWnNRRyWoypVbqrH49o5/D9dhxb67NVu4XAw0kR4z48DYBPng49gFM7Yqbi0+1OcnsYwe/mEFKHTtPm12+lZ5eBVHFzBYInFhERcge/PcTzpo7EbELpyygSGQyMpyV4cBQcDAJ7yTn2eFTDeTfIyvtELeFCcuvHl3/P5ItFFLXafew1pfPCsSSxR8Ib0ir8eMtg8xyyBjHUGr9pN920EcvCU7RFfhPMjiGQDjyNaKSeyOXVtqlKMZzW0uB2UUUVY84UUUUAUjtfjl0LWDeKhe1uWbix/vDxSR56Bw/prnqOXjh41z31hHNG0cqLIjDDI4DKR5g0BC6dvC0+aMOt3AARnDyLG48mVyCKgtS3x2q3MVvbq92XcK7Q+kFz+Ry+MPeQOWM888qLvchprtxCORPopK3D7uLJH21YNnNhbOxybeBVYjBkJLyEeHExJA8hgUBVN9Ox0l1BHcwAmW24iVX1mjOCSuOrKyhgPDi78V0bD73rW5hVbmVILhQA/aEIjkfORj6PPrwk5HmOdMKqlr263T7tzJJBwyMcs8TGMsfEhfRJ8yM0BjtHvSsLWIsJ453x6MULrIzHuyVJCDzP39KqG6LZ+a4uptWugQZS3YgjGeP1nXPzQoCL4jNWjStzumwMG7EykHI7ZzIo/N5KfeDV1VQOQ5UAoN/nyunfXk/ahpr3+nxzxPFKodJFKup6EHqKjtotjra+MRuYy5hJMeHdMFiufVIz6q9fCpqgInZjZqKxtkt4QeFcksccTsfWdiOpP6gB0FLDZb/Su8+rN+qKnLUHabGWsV494kZFxJkO/G5B4sZ9EnhHqjoO6gF9+ER8haf0kn7FNae1WSMo6hkdSrKeYZWGCD7RUZtLshbX6otyhcRksmHZMEjB9QjPKpkCgIfZXZWHT4BDADw8TMzNzZmbvY9+BgDyUUs7X/TCT2H/wi05ag02MtRem+EZ+EnkX43x6gT1c8PqgDpQFH/CG/kEH9Y/4MlWrRtuLBbeFWvLYERxggzICCFGQedSe0mytvfxrHcoXVG41Adkw2CM5Qg9Car3+RfS/9Q39vN/z0BNfx807/bbX+3j/APeoLfUf+h5vrwfvUrP/ACL6X/qG/t5v+erPregQ3cBgnUtGeElQzKfQIK81IPUCgKvuz0K3fSrRnghZjHks0SMSeI9SRk1S9qNNk0DUVvbZSbSdiJYhyUZ5tH4DvZD3EEdBzcOkaTHbQpBCvDHGOFASWwM+LEk9e+jV9HiuoXhnQPG4wynI8wQRzBBAII5gigDTNSjuYUmiYPHIoZSO8Hx8DnkR3EEUlIJpNnNVk40ZrK4zwlRn0MkrjuLx5IK94Oe8U4tndmYLGMxW6ssZJbhaR5ACeuOMnGfAcs866dU0iG5jMU8ayRt1VxkZ7iPAjxHMUBGWu32nyIHW8t+HGfSlVGHtViGHsIqBTe9byX8VpbJJcByVeWMEqp7ioxl1Hzm5ADmM1hPuO01m4gkqj8lZm4fvyfvqz7PbH2liCLaFYy3rNzZ2x+U7EsR5ZxQC9/CJ/klt/Sv+6amQtgs9mIXGUkhCMPoumD9xrTtLsjbX6Kl0hdUJZQHZMEjB5oRnkaloYgqhR0UAD2AcqARuxu0L6BeS2V6G7CRuJZACQO4SqB6yMoXixkqV8jTYG3en8HH8NtuHGflkz9mc+7Fdet7OW94nZ3MSyqOY4hzU+KsOan2EVUP8hum8XFwTYz6vbNj2Z9b76Apu2W0L6/dxWNiGMCNxvKVIBPQysD0RVLcOcFi3sp1abYLBDHEgwkaKi/VRQB9wrm0TZ23s4+ztoliUnJ4RzY+LMebHzJNSVARO1OifC7SWDvdfRPg45of0gKQ+x2uNYXyO+VAYxzg9QpOHyPokA/m19HUlt72yfYzfC4x8XMcSY6LL4+xhz9oPiKyqL/ZHb6KrReq3nwn4jV1/SEvLaSFj6Mi+iw54PVGHsODXztiayuuY4JoHBwRkcSn7wfvBpo7pdtBIgs5T6aD4kn56D5ntXu+j7DUhvJ2B+GJ20A/zhBjHQSqPmn6Q7j7j3YiS1rUjS0quyrSt63wv7d/c+ZncwW+u2AKkLIvQ9WhlxzU+Kn7xg9RyT13aXFhc4biimjOVYH7GU9GU/Yeh7xWeg7QT2E/HGSrA8MkbA8LAHmrr15H3g03LLXdP1qIRSgCXqI2PDIrd5if53u94qu0+89eKlg2saqT/AB+jm2B3mG8kW2njxKQ2HX1H4Rk8Sn1TgHpkHyrg23udJt7gxTWTNJwhmaHEQ9LOOjrk8vCsrTdZNZ3kNxayCRI3BZJPQk4DyYAgcLeiT+TXNvq2fYtHdqMqF7KUj5uCSjHyPERnxx41Z6tO55KatpXcfZSajJcm1uaNmbzRpbiOJLKXjduFTKe0XPdkdoR9xqybf7eDTgtvBGO1ZOJeQEcakkA8I6nIOByH6qp+57Z1pbr4SR8XADwnuaRhgAeOFJJ8MrVy1bdoLy9e4uZD2forHFHyPCoA9Jz0ycnCjv60jq07E3Pu8LrFSTcYrfLb37BZ7LbLz6pclmZuHi4p5m59eoBPViOg7vZTS28vI7DS2hjBTjXsIQvdkc8n6oYk9T7TWjaDb2002PsLZUeRBhYo/k0P+8Yd/iB6R78daytLga1pLK2O2wVOOQWZOakeAPI+xiKJJZS4lK9WpVlCtUjikmsL+/XciJ3GIeyuTjkXjAPeSFOR7sj7TV+2i1tLS2knfoi5A/KY8lUe1iBUNu+2O/g+3Ic5llw0uDlVIzhV7uQJye8+WKW29DbUXc3YxNmCI9R0kk6FvNQMge894qc6IGfsVfXstPw53fyXnyIHZ3TH1C/RG5mWQvMfo54pD9mR7SK+kEXAAHIDoPCqBuk2TNvAbiQYlnA4QeqxdV9hY+kfILTBqaccIz6UuVVq6Y/DHbzCiiitDlBRRRQBRRVQXefafDzYntFmD9lllAjL45ANxZ59By6kCgLfRRUXtJtHDY27TzkhFwMAZZixwFUZ5k/4GgJSioTZLa2HUYTNAHCBzGeNQp4lCk8gTywwrl/j5b/wj/B2JO3654R2fyfaetxZ9Xy60BZaKhdrNq4tPgE84coXVPQUM2WBxyJHLkakdMv1nhjmTPDKiSLkYPC6gjI8cGgOmiiigCioLa/bCHToRNPxEMwRVQAuxIJ5AkDAAJPOunZraKK+tkuIc8D55NgMpUkFWAJwQR40BKUUVU5d5VomofAHLpLxBOJlAiLMoZRxcXfxADI6nFAWyiiq9tjtvBpsaPOJCsjFV7NQxyFyc5YdwoCw0VhHJxKCOhAP21CbUbb2mnqDcS8LMMpGoLyMPEKO7zOB50BPUUrl/CDseLHY3GPysRH7u0zV52b2ttr+MvbSh8esuCrpnpxKeY9vQ91ATFFFFAFFFFAFFFFAFFFFAFFFFAFFFFAFcup6ak8TxSrxI4KsPI+HgR1B7iBXVRQlNp5R857VbLzabcgZbhzxQTDlnByOY6OvLI9/Q00Ngd5CXYWGchLjoO5ZfNfBvFfs8BbNa0OK6iaKZAyH7VPcynuI8aRm2G7+ewYuMyQZysqjmvgHA9U+fQ+XSsGnB5XA+hp1qXSEFSrbTXB9vrmvsNTbLd1DfemPipwOUgHJvASD53t6j7qTev7H3VkfjoyFB5Sr6UZ8CGHq+/Bqz7K73ZoAI7oGeMcg+fjVHnnk/vwfM00dG2rtLwYilRyRzjPovz7ijc/8KnEZ8OJWNS76P6s1qh+Pvy+olNH3kX1uAFm7RR0WUdoPtPpffVgTfZOQQ9tC2eRwzAH2g8VMDU93VhOctbqp8Y8xH7EwD7xUFNuTtD6ss6+XEjfrSo0zXBlve+j6u9Snh93kystvonVeGK2gjA6D0iB7ACoqt61t9e3QIknYIfmR/Fr7+HmfeTTMg3K2YPpSTv5F1Uf3Uz99WDTNhLG35pbpkfOf4xh55fOPdimib4se+2FLenTy/XbkS2zewF1eEFI+ziP42QcKY+iOr+7l5inTsnsjDp0TKjElsNLIxxxcIPd0UDJ/xJrm1/ePZ2oIMglkH4uLDnPgT6q+8+6lNtZvEuL7KfJQn8UhJ4vrt1f2ch5U6sO8SV30hs1ph6+/gWPeLvN7UNbWjegeUsw+cO9E+j4t39By5mP3abAm6cXEy/5uh9FT+NYd31Aevj08cdOw+6p5is14pSLqsR5O/wBbvRfLqfKnHBAEUKoCqoAUAYAA6AAdBUxi5PVIpc3VK1p+723Hm/XPwM1Fe0UVscAKKKKAKKKKAK+bNpNnpLzWNRWHPaRdpOijq/ZmPKrjo2GJHmAO+vpOk5sb/pTffVm/ahoC3brduRqFoBIw+EQ4WYdOL8mT84Dn9IN5UududVk1q6mSBj8DsIpZS49VmRGJfz4mXgX6IZu811by9kriyuzc2HEqX2YHSPqJJeqDwEh5g9zA8xyq52Wxq6bod1EMGRrad5nA9ZzC3IfRUeiPIZ7zUg4twX82yf1mT93FUL/2w93/AKOprcF/Nsn9Yk/dxVC/9sPd/wCjoCd39fzYv9Yi/ZerfsZ/N1n/AFaD90tVDf1/Ni/1iL9l6t+xn83Wf9Wg/dLUAmaKKg9tNpBY2U1wcZVcRg/Okbkg/SIz5A0At9pVGsa9Hac2trMEzYPIkYMvPzbs4vc2K2bqrptP1G70qUnBYvAT3lRnI+vDwt+Yar26/eBZafHM1x2r3Ez5dlQN6K9BksOZYux9o8K59v8Ab61uLy1vbLtFnhI4+NAoYI3EnMMc9XU+TeVSD6Jr532x2ce+168giIEnDxoDyDMkERC57s8xnuOKfWi6qlzbxzxnKSorr5ZHQ+YOQfMGlVpf+l0/1W/8PFUAnt0+35ukNpcki7gyp4uTSKnIk5+ep5MPYe84ifwif5Lbf0r/ALo1s3r7GSRSDVLH0JoSHmCjmQv43HeQOTDvX2HNY3m7Zx6lpdpKuFkWV1mjBzwP2Tf3T1B8PMGpA59U1hbSxe4fmIouPHiQvJfecD30qt2OyH8KSy6lf/HZkIRG5ozDqSO9FyFVenI9cVfN4tm0ui3CoMkQq+B4RlXb+6pqN3G6gj6Wsa44oZJFcfWYup96t9xqAXR9EgZOAwxFOnCY1K48MYxSY272fbQr2G+scrE7FWjySoOMtH5o6gkDuK8ui4etKv8ACB1BFsoYifTeYOo7+GNH4j9rqPfQDNsrtZY0kQ5V1V1PirAEfca31E7J2bQ2NrG/rJBErZ7iqKCPcalqAKKKKAKKKKAKKKKAKKKKAKKKKAKKKKAKxeMEEEAg8iD0I86yooBf7SboLefL25+Dv4AcUR/N6r+aceVLjV93N9bHJhMijo8Pxg9uB6Q94r6Hrys3TTOnQ6Vr0VhvUvn5nzfa7ZX1v6K3My4+a54se6QHFSse9rUR+NRvbEn+AFPS5sY5RiSNHHg6hv1iqlrGzNoG5WsA9kKf8tV9nJcGe6PSFvVfXorP08haT71tRYfLBfqxIP1g1FT6xe3p4TJPP9BSzD9BOX3U7dE2ZtOvwWDPj2KZ/ZqyRQqgwqhR4KAB9gp7NviyJdJUKT/jorP08hFaHulvJ8GRRbp4yc39yLz+0rTO2Y3b2tlhwvayj8bJgkH6C9E/X51ahXtXjBI59x0jXrrDeF2I8xXtFFXOeFFFFAFFFFAFFFFAFKfZLSpl2lvZWikWNlm4ZDGwRstFjDEYPQ9D3GmxXlABUVFbXRFrC7VQWZrecKqgkkmNsAAcySe6paigF5uO0+SHT3WWN42+EOeGRGRsFI8HDAHHI8/Kof8Agqb+NfbdlJ2WPlezbs/5Jj18cPrcuvXlTbrygF/vusJJtOVYo3kbt4zwxoztgK+ThQTjpVc0febqFvbwwjSJmEUaR8WJhngULnHY8s46U5K8oBYabvUv5Joo20mVFd0RnImwgZgCxzCByBzzI6Vo3rWlxqF7a2EUcogDB5phG3Zhmzz48cPoR8R69XA601qKAjIdl7VVCi2gwAAPikPIdOork1vYq2uLeWEQxIZEZQ6xKGUkeiwIGeRwfdU/RQCx3KzXMMU1lcwyp2LFomdGVCGYiRVYjBw/pDB5hz4VyabpUw2qmmMUgiKtiQxsIz8RGOT44TzBHXupsUUAMua+e96G66S2nMlnE8kE2SEiRnMT45rhQfRPMqe7mO4Z+haKA0W8eYlBHzQCCPLmCKTupbGX+jXTXOmKZrd/XhALkLnkjIPScDJ4WX0h395Z00UAozvsuiOBdLm7bpjMhGfqiLiPs++sNmtg7zULxb/VhwhcGO3IwTwnKKU58CA8+E+kx69+W7WVAAooooAooooAooooAooooAooooAooooD/9k="/>
          <p:cNvSpPr>
            <a:spLocks noChangeAspect="1" noChangeArrowheads="1"/>
          </p:cNvSpPr>
          <p:nvPr/>
        </p:nvSpPr>
        <p:spPr bwMode="auto">
          <a:xfrm>
            <a:off x="1206500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074" name="Rectangle 7"/>
          <p:cNvSpPr>
            <a:spLocks noChangeArrowheads="1"/>
          </p:cNvSpPr>
          <p:nvPr/>
        </p:nvSpPr>
        <p:spPr bwMode="auto">
          <a:xfrm>
            <a:off x="2207568" y="2924945"/>
            <a:ext cx="5529064" cy="30592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 eaLnBrk="1" hangingPunct="1"/>
            <a:endParaRPr lang="it-IT" sz="2500" b="1" dirty="0">
              <a:solidFill>
                <a:schemeClr val="accent3"/>
              </a:solidFill>
              <a:latin typeface="Minion Bold" pitchFamily="18" charset="0"/>
              <a:cs typeface="Times New Roman" pitchFamily="18" charset="0"/>
            </a:endParaRPr>
          </a:p>
          <a:p>
            <a:pPr algn="ctr" eaLnBrk="1" hangingPunct="1"/>
            <a:r>
              <a:rPr lang="it-IT" sz="2500" b="1">
                <a:solidFill>
                  <a:schemeClr val="accent3"/>
                </a:solidFill>
                <a:latin typeface="Minion Bold" pitchFamily="18" charset="0"/>
                <a:cs typeface="Times New Roman" pitchFamily="18" charset="0"/>
              </a:rPr>
              <a:t> </a:t>
            </a:r>
            <a:endParaRPr lang="it-IT" sz="4000" b="1" dirty="0">
              <a:solidFill>
                <a:schemeClr val="accent3"/>
              </a:solidFill>
              <a:latin typeface="Minion Bold" pitchFamily="18" charset="0"/>
              <a:cs typeface="Times New Roman" pitchFamily="18" charset="0"/>
            </a:endParaRPr>
          </a:p>
          <a:p>
            <a:pPr algn="ctr" eaLnBrk="1" hangingPunct="1"/>
            <a:endParaRPr lang="it-IT" sz="2400" b="1" dirty="0">
              <a:solidFill>
                <a:schemeClr val="accent3"/>
              </a:solidFill>
              <a:latin typeface="Minion Bold" pitchFamily="18" charset="0"/>
              <a:cs typeface="Times New Roman" pitchFamily="18" charset="0"/>
            </a:endParaRPr>
          </a:p>
          <a:p>
            <a:pPr algn="ctr" eaLnBrk="1" hangingPunct="1">
              <a:lnSpc>
                <a:spcPct val="90000"/>
              </a:lnSpc>
            </a:pPr>
            <a:endParaRPr lang="it-IT" sz="2400" b="1">
              <a:solidFill>
                <a:schemeClr val="accent3"/>
              </a:solidFill>
              <a:latin typeface="Minion Bold" pitchFamily="18" charset="0"/>
              <a:cs typeface="Times New Roman" pitchFamily="18" charset="0"/>
            </a:endParaRPr>
          </a:p>
          <a:p>
            <a:pPr algn="ctr" eaLnBrk="1" hangingPunct="1">
              <a:lnSpc>
                <a:spcPct val="90000"/>
              </a:lnSpc>
            </a:pPr>
            <a:endParaRPr lang="it-IT" sz="2400" b="1" dirty="0">
              <a:solidFill>
                <a:schemeClr val="accent3"/>
              </a:solidFill>
              <a:latin typeface="Minion Bold" pitchFamily="18" charset="0"/>
              <a:cs typeface="Times New Roman" pitchFamily="18" charset="0"/>
            </a:endParaRPr>
          </a:p>
          <a:p>
            <a:pPr algn="ctr" eaLnBrk="1" hangingPunct="1">
              <a:lnSpc>
                <a:spcPct val="90000"/>
              </a:lnSpc>
            </a:pPr>
            <a:r>
              <a:rPr lang="it-IT" sz="2800">
                <a:solidFill>
                  <a:schemeClr val="accent3"/>
                </a:solidFill>
              </a:rPr>
              <a:t> </a:t>
            </a:r>
            <a:endParaRPr lang="it-IT" sz="1200" b="1" i="1">
              <a:solidFill>
                <a:schemeClr val="accent3"/>
              </a:solidFill>
              <a:latin typeface="Minion Bold" pitchFamily="18" charset="0"/>
              <a:cs typeface="Times New Roman" pitchFamily="18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it-IT" sz="3200" b="1">
                <a:solidFill>
                  <a:schemeClr val="accent3"/>
                </a:solidFill>
                <a:latin typeface="Minion Pro" pitchFamily="18" charset="0"/>
                <a:cs typeface="Times New Roman" pitchFamily="18" charset="0"/>
              </a:rPr>
              <a:t>25 febbraio 2016</a:t>
            </a:r>
            <a:endParaRPr lang="it-IT" sz="1200" dirty="0">
              <a:solidFill>
                <a:schemeClr val="accent3"/>
              </a:solidFill>
              <a:latin typeface="Minion Pro" pitchFamily="18" charset="0"/>
              <a:cs typeface="Times New Roman" pitchFamily="18" charset="0"/>
            </a:endParaRPr>
          </a:p>
          <a:p>
            <a:pPr algn="ctr" eaLnBrk="1" hangingPunct="1"/>
            <a:endParaRPr lang="it-IT" i="1" dirty="0">
              <a:solidFill>
                <a:schemeClr val="accent3"/>
              </a:solidFill>
              <a:latin typeface="Minion Bold" pitchFamily="18" charset="0"/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2870"/>
          <a:stretch/>
        </p:blipFill>
        <p:spPr bwMode="auto">
          <a:xfrm>
            <a:off x="2191410" y="2132856"/>
            <a:ext cx="9925073" cy="3007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2870"/>
          <a:stretch/>
        </p:blipFill>
        <p:spPr bwMode="auto">
          <a:xfrm>
            <a:off x="0" y="-7495"/>
            <a:ext cx="12192000" cy="68654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3575720" y="548680"/>
            <a:ext cx="10081120" cy="66818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 eaLnBrk="1" hangingPunct="1"/>
            <a:endParaRPr lang="it-IT" sz="2400" b="1" dirty="0">
              <a:solidFill>
                <a:schemeClr val="accent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/>
            <a:endParaRPr lang="it-IT" sz="2000" b="1" dirty="0">
              <a:solidFill>
                <a:schemeClr val="accent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lnSpc>
                <a:spcPct val="90000"/>
              </a:lnSpc>
            </a:pPr>
            <a:endParaRPr lang="it-IT" sz="2000" b="1" dirty="0">
              <a:solidFill>
                <a:schemeClr val="accent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it-IT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Osservatori </a:t>
            </a:r>
            <a:r>
              <a:rPr lang="it-IT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Entrepreneurship</a:t>
            </a:r>
            <a:r>
              <a:rPr lang="it-IT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Finance &amp; Innovation</a:t>
            </a:r>
          </a:p>
          <a:p>
            <a:pPr eaLnBrk="1" hangingPunct="1">
              <a:lnSpc>
                <a:spcPct val="90000"/>
              </a:lnSpc>
            </a:pPr>
            <a:r>
              <a:rPr lang="it-IT" sz="3600" dirty="0">
                <a:solidFill>
                  <a:schemeClr val="bg1">
                    <a:lumMod val="8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eaLnBrk="1" hangingPunct="1">
              <a:lnSpc>
                <a:spcPct val="90000"/>
              </a:lnSpc>
            </a:pPr>
            <a:endParaRPr lang="it-IT" sz="3600" dirty="0">
              <a:solidFill>
                <a:schemeClr val="bg1">
                  <a:lumMod val="8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90000"/>
              </a:lnSpc>
            </a:pPr>
            <a:endParaRPr lang="it-IT" sz="3600" dirty="0">
              <a:solidFill>
                <a:schemeClr val="bg1">
                  <a:lumMod val="8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it-IT" sz="3600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Presentazione </a:t>
            </a:r>
          </a:p>
          <a:p>
            <a:pPr eaLnBrk="1" hangingPunct="1">
              <a:lnSpc>
                <a:spcPct val="90000"/>
              </a:lnSpc>
            </a:pPr>
            <a:r>
              <a:rPr lang="it-IT" sz="3600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12° Report italiano sui Minibond</a:t>
            </a:r>
          </a:p>
          <a:p>
            <a:pPr eaLnBrk="1" hangingPunct="1">
              <a:lnSpc>
                <a:spcPct val="90000"/>
              </a:lnSpc>
            </a:pPr>
            <a:endParaRPr lang="it-IT" sz="3600" dirty="0">
              <a:solidFill>
                <a:schemeClr val="bg1">
                  <a:lumMod val="8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90000"/>
              </a:lnSpc>
            </a:pPr>
            <a:endParaRPr lang="it-IT" dirty="0">
              <a:solidFill>
                <a:schemeClr val="bg1">
                  <a:lumMod val="8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it-IT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23 marzo 2026</a:t>
            </a:r>
          </a:p>
          <a:p>
            <a:pPr eaLnBrk="1" hangingPunct="1">
              <a:lnSpc>
                <a:spcPct val="90000"/>
              </a:lnSpc>
            </a:pPr>
            <a:endParaRPr lang="it-IT" sz="2000" b="1" dirty="0">
              <a:solidFill>
                <a:schemeClr val="accent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endParaRPr lang="it-IT" sz="3200" b="1" dirty="0">
              <a:solidFill>
                <a:schemeClr val="accent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r>
              <a:rPr lang="it-IT" sz="3200" b="1" dirty="0"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it-IT" sz="2000" b="1" dirty="0">
              <a:solidFill>
                <a:schemeClr val="accent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/>
            <a:endParaRPr lang="it-IT" sz="1600" i="1" dirty="0">
              <a:solidFill>
                <a:schemeClr val="accent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" name="Immagine 11">
            <a:extLst>
              <a:ext uri="{FF2B5EF4-FFF2-40B4-BE49-F238E27FC236}">
                <a16:creationId xmlns:a16="http://schemas.microsoft.com/office/drawing/2014/main" id="{09759A6B-1534-1E32-3217-048E7305C97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5792" y="-27384"/>
            <a:ext cx="2737416" cy="6947593"/>
          </a:xfrm>
          <a:prstGeom prst="rect">
            <a:avLst/>
          </a:prstGeom>
        </p:spPr>
      </p:pic>
      <p:pic>
        <p:nvPicPr>
          <p:cNvPr id="4" name="Immagine 3" descr="Immagine che contiene testo, Carattere, Elementi grafici, grafica&#10;&#10;Il contenuto generato dall'IA potrebbe non essere corretto.">
            <a:extLst>
              <a:ext uri="{FF2B5EF4-FFF2-40B4-BE49-F238E27FC236}">
                <a16:creationId xmlns:a16="http://schemas.microsoft.com/office/drawing/2014/main" id="{27B42D88-72C5-DD45-AA38-FD606438085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3712" y="273462"/>
            <a:ext cx="1682194" cy="9952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015385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7"/>
          <p:cNvSpPr>
            <a:spLocks noChangeArrowheads="1"/>
          </p:cNvSpPr>
          <p:nvPr/>
        </p:nvSpPr>
        <p:spPr bwMode="auto">
          <a:xfrm>
            <a:off x="2503376" y="411420"/>
            <a:ext cx="7185248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eaLnBrk="1" hangingPunct="1"/>
            <a:r>
              <a:rPr lang="it-IT" sz="3200" b="1" dirty="0">
                <a:solidFill>
                  <a:srgbClr val="2C598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 imprese emittenti 2025: regione</a:t>
            </a:r>
            <a:endParaRPr lang="it-IT" sz="3200" b="1" i="1" dirty="0">
              <a:solidFill>
                <a:srgbClr val="2C598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endParaRPr lang="it-IT" sz="3200" b="1" i="1" dirty="0">
              <a:solidFill>
                <a:srgbClr val="2C598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4">
            <a:extLst>
              <a:ext uri="{FF2B5EF4-FFF2-40B4-BE49-F238E27FC236}">
                <a16:creationId xmlns:a16="http://schemas.microsoft.com/office/drawing/2014/main" id="{EDD701EF-EB8D-4DD8-B31C-FFDF855F501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2870"/>
          <a:stretch/>
        </p:blipFill>
        <p:spPr bwMode="auto">
          <a:xfrm>
            <a:off x="0" y="0"/>
            <a:ext cx="197993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Immagine 1">
            <a:extLst>
              <a:ext uri="{FF2B5EF4-FFF2-40B4-BE49-F238E27FC236}">
                <a16:creationId xmlns:a16="http://schemas.microsoft.com/office/drawing/2014/main" id="{D98A7A05-1F78-E0D2-EF84-C11EA71516D8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4529" t="442" r="20057" b="7049"/>
          <a:stretch>
            <a:fillRect/>
          </a:stretch>
        </p:blipFill>
        <p:spPr>
          <a:xfrm>
            <a:off x="2135560" y="1412776"/>
            <a:ext cx="6480720" cy="5337062"/>
          </a:xfrm>
          <a:prstGeom prst="rect">
            <a:avLst/>
          </a:prstGeom>
        </p:spPr>
      </p:pic>
      <p:pic>
        <p:nvPicPr>
          <p:cNvPr id="12" name="Immagine 11">
            <a:extLst>
              <a:ext uri="{FF2B5EF4-FFF2-40B4-BE49-F238E27FC236}">
                <a16:creationId xmlns:a16="http://schemas.microsoft.com/office/drawing/2014/main" id="{C8C2589B-4626-DFDA-A44C-8E4165A7286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50760" y="1520886"/>
            <a:ext cx="2648320" cy="4353533"/>
          </a:xfrm>
          <a:prstGeom prst="rect">
            <a:avLst/>
          </a:prstGeom>
        </p:spPr>
      </p:pic>
      <p:pic>
        <p:nvPicPr>
          <p:cNvPr id="3" name="Immagine 2" descr="Immagine che contiene testo, Carattere, Elementi grafici, grafica&#10;&#10;Il contenuto generato dall'IA potrebbe non essere corretto.">
            <a:extLst>
              <a:ext uri="{FF2B5EF4-FFF2-40B4-BE49-F238E27FC236}">
                <a16:creationId xmlns:a16="http://schemas.microsoft.com/office/drawing/2014/main" id="{3DFB355E-25CE-DF27-B135-7C49E4EE826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439" y="61255"/>
            <a:ext cx="1310631" cy="775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434194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7"/>
          <p:cNvSpPr>
            <a:spLocks noChangeArrowheads="1"/>
          </p:cNvSpPr>
          <p:nvPr/>
        </p:nvSpPr>
        <p:spPr bwMode="auto">
          <a:xfrm>
            <a:off x="2503376" y="411420"/>
            <a:ext cx="7185248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eaLnBrk="1" hangingPunct="1"/>
            <a:r>
              <a:rPr lang="it-IT" sz="3200" b="1" dirty="0">
                <a:solidFill>
                  <a:srgbClr val="2C598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 emissioni: numero</a:t>
            </a:r>
            <a:endParaRPr lang="it-IT" sz="3200" b="1" i="1" dirty="0">
              <a:solidFill>
                <a:srgbClr val="2C598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endParaRPr lang="it-IT" sz="3200" b="1" i="1" dirty="0">
              <a:solidFill>
                <a:srgbClr val="2C598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4">
            <a:extLst>
              <a:ext uri="{FF2B5EF4-FFF2-40B4-BE49-F238E27FC236}">
                <a16:creationId xmlns:a16="http://schemas.microsoft.com/office/drawing/2014/main" id="{EDD701EF-EB8D-4DD8-B31C-FFDF855F501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2870"/>
          <a:stretch/>
        </p:blipFill>
        <p:spPr bwMode="auto">
          <a:xfrm>
            <a:off x="0" y="0"/>
            <a:ext cx="197993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Immagine 1">
            <a:extLst>
              <a:ext uri="{FF2B5EF4-FFF2-40B4-BE49-F238E27FC236}">
                <a16:creationId xmlns:a16="http://schemas.microsoft.com/office/drawing/2014/main" id="{D19ABF72-DFF1-DA79-DFAC-74AED54B907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59496" y="1259466"/>
            <a:ext cx="10225136" cy="5500101"/>
          </a:xfrm>
          <a:prstGeom prst="rect">
            <a:avLst/>
          </a:prstGeom>
        </p:spPr>
      </p:pic>
      <p:pic>
        <p:nvPicPr>
          <p:cNvPr id="3" name="Immagine 2" descr="Immagine che contiene testo, Carattere, Elementi grafici, grafica&#10;&#10;Il contenuto generato dall'IA potrebbe non essere corretto.">
            <a:extLst>
              <a:ext uri="{FF2B5EF4-FFF2-40B4-BE49-F238E27FC236}">
                <a16:creationId xmlns:a16="http://schemas.microsoft.com/office/drawing/2014/main" id="{FB09FCCE-3216-E3CA-096B-29D5AF0E550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439" y="61255"/>
            <a:ext cx="1310631" cy="775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739204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7"/>
          <p:cNvSpPr>
            <a:spLocks noChangeArrowheads="1"/>
          </p:cNvSpPr>
          <p:nvPr/>
        </p:nvSpPr>
        <p:spPr bwMode="auto">
          <a:xfrm>
            <a:off x="2503376" y="411420"/>
            <a:ext cx="7769088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eaLnBrk="1" hangingPunct="1"/>
            <a:r>
              <a:rPr lang="it-IT" sz="3200" b="1" dirty="0">
                <a:solidFill>
                  <a:srgbClr val="2C598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 emissioni: flusso di raccolta (€ milioni)</a:t>
            </a:r>
            <a:endParaRPr lang="it-IT" sz="3200" b="1" i="1" dirty="0">
              <a:solidFill>
                <a:srgbClr val="2C598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endParaRPr lang="it-IT" sz="3200" b="1" i="1" dirty="0">
              <a:solidFill>
                <a:srgbClr val="2C598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4">
            <a:extLst>
              <a:ext uri="{FF2B5EF4-FFF2-40B4-BE49-F238E27FC236}">
                <a16:creationId xmlns:a16="http://schemas.microsoft.com/office/drawing/2014/main" id="{EDD701EF-EB8D-4DD8-B31C-FFDF855F501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2870"/>
          <a:stretch/>
        </p:blipFill>
        <p:spPr bwMode="auto">
          <a:xfrm>
            <a:off x="0" y="0"/>
            <a:ext cx="197993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Immagine 12">
            <a:extLst>
              <a:ext uri="{FF2B5EF4-FFF2-40B4-BE49-F238E27FC236}">
                <a16:creationId xmlns:a16="http://schemas.microsoft.com/office/drawing/2014/main" id="{76E6D26F-6461-E622-E235-B5906CD6D29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46174" y="1340767"/>
            <a:ext cx="9706410" cy="5341035"/>
          </a:xfrm>
          <a:prstGeom prst="rect">
            <a:avLst/>
          </a:prstGeom>
        </p:spPr>
      </p:pic>
      <p:pic>
        <p:nvPicPr>
          <p:cNvPr id="2" name="Immagine 1" descr="Immagine che contiene testo, Carattere, Elementi grafici, grafica&#10;&#10;Il contenuto generato dall'IA potrebbe non essere corretto.">
            <a:extLst>
              <a:ext uri="{FF2B5EF4-FFF2-40B4-BE49-F238E27FC236}">
                <a16:creationId xmlns:a16="http://schemas.microsoft.com/office/drawing/2014/main" id="{5F0BADF2-6927-E8D1-7788-E63E83856C6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439" y="61255"/>
            <a:ext cx="1310631" cy="775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082749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7"/>
          <p:cNvSpPr>
            <a:spLocks noChangeArrowheads="1"/>
          </p:cNvSpPr>
          <p:nvPr/>
        </p:nvSpPr>
        <p:spPr bwMode="auto">
          <a:xfrm>
            <a:off x="2503376" y="411420"/>
            <a:ext cx="8345152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eaLnBrk="1" hangingPunct="1"/>
            <a:r>
              <a:rPr lang="it-IT" sz="3200" b="1" dirty="0">
                <a:solidFill>
                  <a:srgbClr val="2C598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 emissioni per tipologie</a:t>
            </a:r>
            <a:endParaRPr lang="it-IT" sz="3200" b="1" i="1" dirty="0">
              <a:solidFill>
                <a:srgbClr val="2C598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endParaRPr lang="it-IT" sz="3200" b="1" i="1" dirty="0">
              <a:solidFill>
                <a:srgbClr val="2C598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4">
            <a:extLst>
              <a:ext uri="{FF2B5EF4-FFF2-40B4-BE49-F238E27FC236}">
                <a16:creationId xmlns:a16="http://schemas.microsoft.com/office/drawing/2014/main" id="{EDD701EF-EB8D-4DD8-B31C-FFDF855F501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2870"/>
          <a:stretch/>
        </p:blipFill>
        <p:spPr bwMode="auto">
          <a:xfrm>
            <a:off x="0" y="0"/>
            <a:ext cx="197993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Immagine 1">
            <a:extLst>
              <a:ext uri="{FF2B5EF4-FFF2-40B4-BE49-F238E27FC236}">
                <a16:creationId xmlns:a16="http://schemas.microsoft.com/office/drawing/2014/main" id="{D6308C03-91C2-8544-B819-B9E23827235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87043" y="1017526"/>
            <a:ext cx="10223878" cy="5840474"/>
          </a:xfrm>
          <a:prstGeom prst="rect">
            <a:avLst/>
          </a:prstGeom>
        </p:spPr>
      </p:pic>
      <p:pic>
        <p:nvPicPr>
          <p:cNvPr id="3" name="Immagine 2" descr="Immagine che contiene testo, Carattere, Elementi grafici, grafica&#10;&#10;Il contenuto generato dall'IA potrebbe non essere corretto.">
            <a:extLst>
              <a:ext uri="{FF2B5EF4-FFF2-40B4-BE49-F238E27FC236}">
                <a16:creationId xmlns:a16="http://schemas.microsoft.com/office/drawing/2014/main" id="{8527BA30-2ACE-1CD7-5512-1E2E4300D74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439" y="61255"/>
            <a:ext cx="1310631" cy="775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75680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7"/>
          <p:cNvSpPr>
            <a:spLocks noChangeArrowheads="1"/>
          </p:cNvSpPr>
          <p:nvPr/>
        </p:nvSpPr>
        <p:spPr bwMode="auto">
          <a:xfrm>
            <a:off x="2503376" y="411420"/>
            <a:ext cx="7185248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eaLnBrk="1" hangingPunct="1"/>
            <a:r>
              <a:rPr lang="it-IT" sz="3200" b="1" dirty="0">
                <a:solidFill>
                  <a:srgbClr val="2C598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 emissioni: valore medio (€ milioni) </a:t>
            </a:r>
            <a:endParaRPr lang="it-IT" sz="3200" b="1" i="1" dirty="0">
              <a:solidFill>
                <a:srgbClr val="2C598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endParaRPr lang="it-IT" sz="3200" b="1" i="1" dirty="0">
              <a:solidFill>
                <a:srgbClr val="2C598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4">
            <a:extLst>
              <a:ext uri="{FF2B5EF4-FFF2-40B4-BE49-F238E27FC236}">
                <a16:creationId xmlns:a16="http://schemas.microsoft.com/office/drawing/2014/main" id="{EDD701EF-EB8D-4DD8-B31C-FFDF855F501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2870"/>
          <a:stretch/>
        </p:blipFill>
        <p:spPr bwMode="auto">
          <a:xfrm>
            <a:off x="0" y="0"/>
            <a:ext cx="197993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Immagine 1">
            <a:extLst>
              <a:ext uri="{FF2B5EF4-FFF2-40B4-BE49-F238E27FC236}">
                <a16:creationId xmlns:a16="http://schemas.microsoft.com/office/drawing/2014/main" id="{8E92D9BA-BC95-4484-1FD9-B386BEA89CD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03376" y="1368228"/>
            <a:ext cx="9289032" cy="5462751"/>
          </a:xfrm>
          <a:prstGeom prst="rect">
            <a:avLst/>
          </a:prstGeom>
        </p:spPr>
      </p:pic>
      <p:cxnSp>
        <p:nvCxnSpPr>
          <p:cNvPr id="4" name="Connettore 2 3">
            <a:extLst>
              <a:ext uri="{FF2B5EF4-FFF2-40B4-BE49-F238E27FC236}">
                <a16:creationId xmlns:a16="http://schemas.microsoft.com/office/drawing/2014/main" id="{988E92C3-534F-FB3A-AF99-3EC63D5EBC91}"/>
              </a:ext>
            </a:extLst>
          </p:cNvPr>
          <p:cNvCxnSpPr>
            <a:cxnSpLocks/>
          </p:cNvCxnSpPr>
          <p:nvPr/>
        </p:nvCxnSpPr>
        <p:spPr bwMode="auto">
          <a:xfrm flipV="1">
            <a:off x="4655840" y="2492896"/>
            <a:ext cx="6120680" cy="1224136"/>
          </a:xfrm>
          <a:prstGeom prst="straightConnector1">
            <a:avLst/>
          </a:prstGeom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pic>
        <p:nvPicPr>
          <p:cNvPr id="3" name="Immagine 2" descr="Immagine che contiene testo, Carattere, Elementi grafici, grafica&#10;&#10;Il contenuto generato dall'IA potrebbe non essere corretto.">
            <a:extLst>
              <a:ext uri="{FF2B5EF4-FFF2-40B4-BE49-F238E27FC236}">
                <a16:creationId xmlns:a16="http://schemas.microsoft.com/office/drawing/2014/main" id="{86DD938B-D692-FC70-4EF1-809EC6B8F8E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439" y="61255"/>
            <a:ext cx="1310631" cy="775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767337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F27AEB3-55D1-5118-ED97-58469653D09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7">
            <a:extLst>
              <a:ext uri="{FF2B5EF4-FFF2-40B4-BE49-F238E27FC236}">
                <a16:creationId xmlns:a16="http://schemas.microsoft.com/office/drawing/2014/main" id="{51D858A1-7D90-389A-D41C-E97B2928B35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03376" y="411420"/>
            <a:ext cx="7185248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eaLnBrk="1" hangingPunct="1"/>
            <a:r>
              <a:rPr lang="it-IT" sz="3200" b="1" dirty="0">
                <a:solidFill>
                  <a:srgbClr val="2C598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 caratteristiche delle emissioni 2025</a:t>
            </a:r>
          </a:p>
          <a:p>
            <a:pPr eaLnBrk="1" hangingPunct="1"/>
            <a:endParaRPr lang="it-IT" sz="3200" b="1" i="1" dirty="0">
              <a:solidFill>
                <a:srgbClr val="2C598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4">
            <a:extLst>
              <a:ext uri="{FF2B5EF4-FFF2-40B4-BE49-F238E27FC236}">
                <a16:creationId xmlns:a16="http://schemas.microsoft.com/office/drawing/2014/main" id="{1DC1201B-082D-81B0-3215-1AE563C260C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2870"/>
          <a:stretch/>
        </p:blipFill>
        <p:spPr bwMode="auto">
          <a:xfrm>
            <a:off x="0" y="0"/>
            <a:ext cx="197993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ttangolo 1">
            <a:extLst>
              <a:ext uri="{FF2B5EF4-FFF2-40B4-BE49-F238E27FC236}">
                <a16:creationId xmlns:a16="http://schemas.microsoft.com/office/drawing/2014/main" id="{E52DC1E3-9975-E573-FB96-9801C0E5EE85}"/>
              </a:ext>
            </a:extLst>
          </p:cNvPr>
          <p:cNvSpPr/>
          <p:nvPr/>
        </p:nvSpPr>
        <p:spPr>
          <a:xfrm>
            <a:off x="3503712" y="1495117"/>
            <a:ext cx="8856984" cy="50636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3000"/>
              </a:lnSpc>
            </a:pPr>
            <a:r>
              <a:rPr lang="it-IT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Maturity</a:t>
            </a:r>
            <a:r>
              <a:rPr lang="it-IT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media: 	5,7 anni (era 6,7 anni nel 2024)</a:t>
            </a:r>
          </a:p>
          <a:p>
            <a:pPr>
              <a:lnSpc>
                <a:spcPts val="3000"/>
              </a:lnSpc>
            </a:pPr>
            <a:endParaRPr lang="it-IT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ts val="3000"/>
              </a:lnSpc>
            </a:pPr>
            <a:r>
              <a:rPr lang="it-IT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Amortizing</a:t>
            </a:r>
            <a:r>
              <a:rPr lang="it-IT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		57% (era 64% nel 2024)</a:t>
            </a:r>
          </a:p>
          <a:p>
            <a:pPr>
              <a:lnSpc>
                <a:spcPts val="3000"/>
              </a:lnSpc>
            </a:pPr>
            <a:endParaRPr lang="it-IT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ts val="3000"/>
              </a:lnSpc>
            </a:pPr>
            <a:r>
              <a:rPr lang="it-IT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Cedola media: 		7,68% (cedola fissa), 6,38% (cedola variabile)</a:t>
            </a:r>
          </a:p>
          <a:p>
            <a:pPr>
              <a:lnSpc>
                <a:spcPts val="3000"/>
              </a:lnSpc>
            </a:pPr>
            <a:r>
              <a:rPr lang="it-IT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	Nel 2024: 8,86% (fissa), 6,83% (variabile)</a:t>
            </a:r>
          </a:p>
          <a:p>
            <a:pPr>
              <a:lnSpc>
                <a:spcPts val="3000"/>
              </a:lnSpc>
            </a:pPr>
            <a:endParaRPr lang="it-IT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ts val="3000"/>
              </a:lnSpc>
            </a:pPr>
            <a:r>
              <a:rPr lang="it-IT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Quotati in Borsa: 	10% (5% su Euronext Access Milan)</a:t>
            </a:r>
          </a:p>
          <a:p>
            <a:pPr>
              <a:lnSpc>
                <a:spcPts val="3000"/>
              </a:lnSpc>
            </a:pPr>
            <a:r>
              <a:rPr lang="it-IT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	Nel 2024: 7% (2% su Euronext Access Milan)</a:t>
            </a:r>
          </a:p>
          <a:p>
            <a:pPr>
              <a:lnSpc>
                <a:spcPts val="3000"/>
              </a:lnSpc>
            </a:pPr>
            <a:endParaRPr lang="it-IT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ts val="3000"/>
              </a:lnSpc>
            </a:pPr>
            <a:r>
              <a:rPr lang="it-IT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 rating ECAI:	10% (era 21% nel 2024)</a:t>
            </a:r>
          </a:p>
          <a:p>
            <a:pPr>
              <a:lnSpc>
                <a:spcPts val="3000"/>
              </a:lnSpc>
            </a:pPr>
            <a:endParaRPr lang="it-IT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ts val="3000"/>
              </a:lnSpc>
            </a:pPr>
            <a:r>
              <a:rPr lang="it-IT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 garanzia:		66% (era 71% nel 2024)</a:t>
            </a:r>
            <a:endParaRPr lang="en-GB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Scadenza Icone bianche – Download gratuito SVG, PNG, GIF">
            <a:extLst>
              <a:ext uri="{FF2B5EF4-FFF2-40B4-BE49-F238E27FC236}">
                <a16:creationId xmlns:a16="http://schemas.microsoft.com/office/drawing/2014/main" id="{340D7A26-8DA8-13D1-1B5F-8B328C149C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9616" y="1477008"/>
            <a:ext cx="484448" cy="484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Mano holding denaro svg, mano dollaro moneta, mano tenere banca di denaro,  payout, suggerimento, finanza, Silhouette cliparts Vector File svg, eps,  ai, pdf, png - Etsy Italia">
            <a:extLst>
              <a:ext uri="{FF2B5EF4-FFF2-40B4-BE49-F238E27FC236}">
                <a16:creationId xmlns:a16="http://schemas.microsoft.com/office/drawing/2014/main" id="{14904361-A99F-FBD5-6656-084218C7282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021" t="50000"/>
          <a:stretch>
            <a:fillRect/>
          </a:stretch>
        </p:blipFill>
        <p:spPr bwMode="auto">
          <a:xfrm>
            <a:off x="2540936" y="2190370"/>
            <a:ext cx="868805" cy="6706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oupon Animations - Free Download in GIF, Lottie JSON">
            <a:extLst>
              <a:ext uri="{FF2B5EF4-FFF2-40B4-BE49-F238E27FC236}">
                <a16:creationId xmlns:a16="http://schemas.microsoft.com/office/drawing/2014/main" id="{5BFB14C2-655C-3885-691E-5E3C7DF5A6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6880" y="3058130"/>
            <a:ext cx="432048" cy="516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Page 3 | Stock Market Animations - Free Download in GIF, Lottie JSON">
            <a:extLst>
              <a:ext uri="{FF2B5EF4-FFF2-40B4-BE49-F238E27FC236}">
                <a16:creationId xmlns:a16="http://schemas.microsoft.com/office/drawing/2014/main" id="{783EEEF7-9E1D-9C16-C64D-B42453B106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3444" y="4136786"/>
            <a:ext cx="518655" cy="516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Black rating icon - Free black star icons">
            <a:extLst>
              <a:ext uri="{FF2B5EF4-FFF2-40B4-BE49-F238E27FC236}">
                <a16:creationId xmlns:a16="http://schemas.microsoft.com/office/drawing/2014/main" id="{5773ECAF-A056-E601-B2C3-A671E00B82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1375" y="5229200"/>
            <a:ext cx="503568" cy="5035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High-Quality Warranty GIF Icons for Your Website">
            <a:extLst>
              <a:ext uri="{FF2B5EF4-FFF2-40B4-BE49-F238E27FC236}">
                <a16:creationId xmlns:a16="http://schemas.microsoft.com/office/drawing/2014/main" id="{6559894F-3EDD-446E-BB41-D7BF51825E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6840" y="5973513"/>
            <a:ext cx="670637" cy="6706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Immagine 2" descr="Immagine che contiene testo, Carattere, Elementi grafici, grafica&#10;&#10;Il contenuto generato dall'IA potrebbe non essere corretto.">
            <a:extLst>
              <a:ext uri="{FF2B5EF4-FFF2-40B4-BE49-F238E27FC236}">
                <a16:creationId xmlns:a16="http://schemas.microsoft.com/office/drawing/2014/main" id="{AD9781BD-D805-A7F4-EF2C-6E57B4E21249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439" y="61255"/>
            <a:ext cx="1310631" cy="775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60389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6EC5FA1-7393-11A6-F5A1-9C7B4F10C9E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7">
            <a:extLst>
              <a:ext uri="{FF2B5EF4-FFF2-40B4-BE49-F238E27FC236}">
                <a16:creationId xmlns:a16="http://schemas.microsoft.com/office/drawing/2014/main" id="{E00663B6-008C-5D57-E6E8-94F97F66D48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03376" y="411420"/>
            <a:ext cx="7185248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eaLnBrk="1" hangingPunct="1"/>
            <a:r>
              <a:rPr lang="it-IT" sz="3200" b="1" dirty="0">
                <a:solidFill>
                  <a:srgbClr val="2C598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 </a:t>
            </a:r>
            <a:r>
              <a:rPr lang="it-IT" sz="3200" b="1" i="1" dirty="0">
                <a:solidFill>
                  <a:srgbClr val="2C598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minibond</a:t>
            </a:r>
            <a:r>
              <a:rPr lang="it-IT" sz="3200" b="1" dirty="0">
                <a:solidFill>
                  <a:srgbClr val="2C598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ESG</a:t>
            </a:r>
          </a:p>
          <a:p>
            <a:pPr eaLnBrk="1" hangingPunct="1"/>
            <a:endParaRPr lang="it-IT" sz="3200" b="1" i="1" dirty="0">
              <a:solidFill>
                <a:srgbClr val="2C598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4">
            <a:extLst>
              <a:ext uri="{FF2B5EF4-FFF2-40B4-BE49-F238E27FC236}">
                <a16:creationId xmlns:a16="http://schemas.microsoft.com/office/drawing/2014/main" id="{2118894B-F78D-A752-D70F-D982958140C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2870"/>
          <a:stretch/>
        </p:blipFill>
        <p:spPr bwMode="auto">
          <a:xfrm>
            <a:off x="0" y="0"/>
            <a:ext cx="197993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Immagine 1">
            <a:extLst>
              <a:ext uri="{FF2B5EF4-FFF2-40B4-BE49-F238E27FC236}">
                <a16:creationId xmlns:a16="http://schemas.microsoft.com/office/drawing/2014/main" id="{CBFBC3BF-4CBB-79E0-EC6A-09FFACA23B8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54169" y="1340768"/>
            <a:ext cx="9171074" cy="5620127"/>
          </a:xfrm>
          <a:prstGeom prst="rect">
            <a:avLst/>
          </a:prstGeom>
        </p:spPr>
      </p:pic>
      <p:pic>
        <p:nvPicPr>
          <p:cNvPr id="3" name="Immagine 2" descr="Immagine che contiene testo, Carattere, Elementi grafici, grafica&#10;&#10;Il contenuto generato dall'IA potrebbe non essere corretto.">
            <a:extLst>
              <a:ext uri="{FF2B5EF4-FFF2-40B4-BE49-F238E27FC236}">
                <a16:creationId xmlns:a16="http://schemas.microsoft.com/office/drawing/2014/main" id="{9A6A1935-99F3-8951-0423-1D938F96008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439" y="61255"/>
            <a:ext cx="1310631" cy="775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156708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7"/>
          <p:cNvSpPr>
            <a:spLocks noChangeArrowheads="1"/>
          </p:cNvSpPr>
          <p:nvPr/>
        </p:nvSpPr>
        <p:spPr bwMode="auto">
          <a:xfrm>
            <a:off x="2503376" y="411420"/>
            <a:ext cx="7185248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eaLnBrk="1" hangingPunct="1"/>
            <a:r>
              <a:rPr lang="it-IT" sz="3200" b="1" dirty="0">
                <a:solidFill>
                  <a:srgbClr val="2C598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Gli </a:t>
            </a:r>
            <a:r>
              <a:rPr lang="it-IT" sz="3200" b="1" i="1" dirty="0">
                <a:solidFill>
                  <a:srgbClr val="2C598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arranger </a:t>
            </a:r>
            <a:r>
              <a:rPr lang="it-IT" sz="3200" b="1" dirty="0">
                <a:solidFill>
                  <a:srgbClr val="2C598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bancari 2025</a:t>
            </a:r>
          </a:p>
          <a:p>
            <a:pPr eaLnBrk="1" hangingPunct="1"/>
            <a:endParaRPr lang="it-IT" sz="3200" b="1" i="1" dirty="0">
              <a:solidFill>
                <a:srgbClr val="2C598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4">
            <a:extLst>
              <a:ext uri="{FF2B5EF4-FFF2-40B4-BE49-F238E27FC236}">
                <a16:creationId xmlns:a16="http://schemas.microsoft.com/office/drawing/2014/main" id="{EDD701EF-EB8D-4DD8-B31C-FFDF855F501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2870"/>
          <a:stretch/>
        </p:blipFill>
        <p:spPr bwMode="auto">
          <a:xfrm>
            <a:off x="0" y="0"/>
            <a:ext cx="197993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Immagine 3">
            <a:extLst>
              <a:ext uri="{FF2B5EF4-FFF2-40B4-BE49-F238E27FC236}">
                <a16:creationId xmlns:a16="http://schemas.microsoft.com/office/drawing/2014/main" id="{A1CC8C3F-E749-9593-36A9-4D9EA191797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67608" y="1146684"/>
            <a:ext cx="8705192" cy="5495291"/>
          </a:xfrm>
          <a:prstGeom prst="rect">
            <a:avLst/>
          </a:prstGeom>
        </p:spPr>
      </p:pic>
      <p:pic>
        <p:nvPicPr>
          <p:cNvPr id="2" name="Immagine 1" descr="Immagine che contiene testo, Carattere, Elementi grafici, grafica&#10;&#10;Il contenuto generato dall'IA potrebbe non essere corretto.">
            <a:extLst>
              <a:ext uri="{FF2B5EF4-FFF2-40B4-BE49-F238E27FC236}">
                <a16:creationId xmlns:a16="http://schemas.microsoft.com/office/drawing/2014/main" id="{3DD71A22-C7EF-6B4C-8C90-BD6BA05E0D4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439" y="61255"/>
            <a:ext cx="1310631" cy="775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212645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7"/>
          <p:cNvSpPr>
            <a:spLocks noChangeArrowheads="1"/>
          </p:cNvSpPr>
          <p:nvPr/>
        </p:nvSpPr>
        <p:spPr bwMode="auto">
          <a:xfrm>
            <a:off x="2503376" y="411420"/>
            <a:ext cx="7185248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eaLnBrk="1" hangingPunct="1"/>
            <a:r>
              <a:rPr lang="it-IT" sz="3200" b="1" dirty="0">
                <a:solidFill>
                  <a:srgbClr val="2C598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Gli </a:t>
            </a:r>
            <a:r>
              <a:rPr lang="it-IT" sz="3200" b="1" i="1" dirty="0">
                <a:solidFill>
                  <a:srgbClr val="2C598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arranger </a:t>
            </a:r>
            <a:r>
              <a:rPr lang="it-IT" sz="3200" b="1" dirty="0">
                <a:solidFill>
                  <a:srgbClr val="2C598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non</a:t>
            </a:r>
            <a:r>
              <a:rPr lang="it-IT" sz="3200" b="1" i="1" dirty="0">
                <a:solidFill>
                  <a:srgbClr val="2C598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3200" b="1" dirty="0">
                <a:solidFill>
                  <a:srgbClr val="2C598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bancari 2025</a:t>
            </a:r>
          </a:p>
          <a:p>
            <a:pPr eaLnBrk="1" hangingPunct="1"/>
            <a:endParaRPr lang="it-IT" sz="3200" b="1" i="1" dirty="0">
              <a:solidFill>
                <a:srgbClr val="2C598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4">
            <a:extLst>
              <a:ext uri="{FF2B5EF4-FFF2-40B4-BE49-F238E27FC236}">
                <a16:creationId xmlns:a16="http://schemas.microsoft.com/office/drawing/2014/main" id="{EDD701EF-EB8D-4DD8-B31C-FFDF855F501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2870"/>
          <a:stretch/>
        </p:blipFill>
        <p:spPr bwMode="auto">
          <a:xfrm>
            <a:off x="0" y="0"/>
            <a:ext cx="197993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Immagine 3">
            <a:extLst>
              <a:ext uri="{FF2B5EF4-FFF2-40B4-BE49-F238E27FC236}">
                <a16:creationId xmlns:a16="http://schemas.microsoft.com/office/drawing/2014/main" id="{926B46A2-CD1B-053B-E01D-8BC35E22E69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67608" y="1196752"/>
            <a:ext cx="8352928" cy="5448203"/>
          </a:xfrm>
          <a:prstGeom prst="rect">
            <a:avLst/>
          </a:prstGeom>
        </p:spPr>
      </p:pic>
      <p:pic>
        <p:nvPicPr>
          <p:cNvPr id="2" name="Immagine 1" descr="Immagine che contiene testo, Carattere, Elementi grafici, grafica&#10;&#10;Il contenuto generato dall'IA potrebbe non essere corretto.">
            <a:extLst>
              <a:ext uri="{FF2B5EF4-FFF2-40B4-BE49-F238E27FC236}">
                <a16:creationId xmlns:a16="http://schemas.microsoft.com/office/drawing/2014/main" id="{90E92420-CFF0-923D-23C7-3CB460FA36C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439" y="61255"/>
            <a:ext cx="1310631" cy="775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815535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7"/>
          <p:cNvSpPr>
            <a:spLocks noChangeArrowheads="1"/>
          </p:cNvSpPr>
          <p:nvPr/>
        </p:nvSpPr>
        <p:spPr bwMode="auto">
          <a:xfrm>
            <a:off x="2503376" y="411420"/>
            <a:ext cx="7185248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eaLnBrk="1" hangingPunct="1"/>
            <a:r>
              <a:rPr lang="it-IT" sz="3200" b="1" dirty="0">
                <a:solidFill>
                  <a:srgbClr val="2C5986"/>
                </a:solidFill>
                <a:latin typeface="Minion Pro" pitchFamily="18" charset="0"/>
                <a:cs typeface="Times New Roman" pitchFamily="18" charset="0"/>
              </a:rPr>
              <a:t>Ringraziamenti</a:t>
            </a:r>
            <a:endParaRPr lang="it-IT" sz="3200" b="1" i="1" dirty="0">
              <a:solidFill>
                <a:srgbClr val="2C5986"/>
              </a:solidFill>
              <a:latin typeface="Minion Pro" pitchFamily="18" charset="0"/>
              <a:cs typeface="Times New Roman" pitchFamily="18" charset="0"/>
            </a:endParaRPr>
          </a:p>
          <a:p>
            <a:pPr eaLnBrk="1" hangingPunct="1"/>
            <a:endParaRPr lang="it-IT" sz="3200" b="1" i="1" dirty="0">
              <a:solidFill>
                <a:srgbClr val="2C5986"/>
              </a:solidFill>
              <a:latin typeface="Minion Bold" pitchFamily="18" charset="0"/>
            </a:endParaRPr>
          </a:p>
        </p:txBody>
      </p:sp>
      <p:sp>
        <p:nvSpPr>
          <p:cNvPr id="7" name="Rettangolo 6"/>
          <p:cNvSpPr/>
          <p:nvPr/>
        </p:nvSpPr>
        <p:spPr>
          <a:xfrm>
            <a:off x="2503376" y="1628800"/>
            <a:ext cx="9209248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Gruppo di ricerca: Daniele Balossi, Simone Barbi, Andrea Odille Bosio, Lorenzo Gambini</a:t>
            </a:r>
          </a:p>
          <a:p>
            <a:endParaRPr lang="it-IT" sz="1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it-IT" sz="1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it-IT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Partner:</a:t>
            </a:r>
            <a:endParaRPr lang="en-GB" sz="1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4">
            <a:extLst>
              <a:ext uri="{FF2B5EF4-FFF2-40B4-BE49-F238E27FC236}">
                <a16:creationId xmlns:a16="http://schemas.microsoft.com/office/drawing/2014/main" id="{EDD701EF-EB8D-4DD8-B31C-FFDF855F501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2870"/>
          <a:stretch/>
        </p:blipFill>
        <p:spPr bwMode="auto">
          <a:xfrm>
            <a:off x="0" y="0"/>
            <a:ext cx="197993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Immagine 3">
            <a:extLst>
              <a:ext uri="{FF2B5EF4-FFF2-40B4-BE49-F238E27FC236}">
                <a16:creationId xmlns:a16="http://schemas.microsoft.com/office/drawing/2014/main" id="{20013733-F92F-4EEB-BAEE-EB413BD9428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43230" y="2375534"/>
            <a:ext cx="1829234" cy="2628000"/>
          </a:xfrm>
          <a:prstGeom prst="rect">
            <a:avLst/>
          </a:prstGeom>
        </p:spPr>
      </p:pic>
      <p:pic>
        <p:nvPicPr>
          <p:cNvPr id="5" name="Immagine 4">
            <a:extLst>
              <a:ext uri="{FF2B5EF4-FFF2-40B4-BE49-F238E27FC236}">
                <a16:creationId xmlns:a16="http://schemas.microsoft.com/office/drawing/2014/main" id="{C2F5BF79-EBC9-403C-B5FB-DFF2D20871F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92457" y="5003534"/>
            <a:ext cx="1776470" cy="902892"/>
          </a:xfrm>
          <a:prstGeom prst="rect">
            <a:avLst/>
          </a:prstGeom>
        </p:spPr>
      </p:pic>
      <p:pic>
        <p:nvPicPr>
          <p:cNvPr id="3" name="Immagine 2">
            <a:extLst>
              <a:ext uri="{FF2B5EF4-FFF2-40B4-BE49-F238E27FC236}">
                <a16:creationId xmlns:a16="http://schemas.microsoft.com/office/drawing/2014/main" id="{D9C8E7C0-84F6-4668-BB59-0F97C151DFBC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l="2972" t="2023" r="4873" b="18584"/>
          <a:stretch/>
        </p:blipFill>
        <p:spPr>
          <a:xfrm>
            <a:off x="4436894" y="2421376"/>
            <a:ext cx="1800619" cy="4392000"/>
          </a:xfrm>
          <a:prstGeom prst="rect">
            <a:avLst/>
          </a:prstGeom>
        </p:spPr>
      </p:pic>
      <p:pic>
        <p:nvPicPr>
          <p:cNvPr id="11" name="Immagine 10">
            <a:extLst>
              <a:ext uri="{FF2B5EF4-FFF2-40B4-BE49-F238E27FC236}">
                <a16:creationId xmlns:a16="http://schemas.microsoft.com/office/drawing/2014/main" id="{66256378-34ED-62E4-1D34-474B0C493CC9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 l="4600" t="17653" r="4951" b="15109"/>
          <a:stretch>
            <a:fillRect/>
          </a:stretch>
        </p:blipFill>
        <p:spPr>
          <a:xfrm>
            <a:off x="6444464" y="2360346"/>
            <a:ext cx="1812636" cy="3744416"/>
          </a:xfrm>
          <a:prstGeom prst="rect">
            <a:avLst/>
          </a:prstGeom>
        </p:spPr>
      </p:pic>
      <p:pic>
        <p:nvPicPr>
          <p:cNvPr id="2" name="Immagine 1" descr="Immagine che contiene Carattere, Elementi grafici, grafica, schermata&#10;&#10;Il contenuto generato dall'IA potrebbe non essere corretto.">
            <a:extLst>
              <a:ext uri="{FF2B5EF4-FFF2-40B4-BE49-F238E27FC236}">
                <a16:creationId xmlns:a16="http://schemas.microsoft.com/office/drawing/2014/main" id="{2298EA84-3478-DD58-8653-115A58B54B94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6864" y="6305927"/>
            <a:ext cx="1768957" cy="288000"/>
          </a:xfrm>
          <a:prstGeom prst="rect">
            <a:avLst/>
          </a:prstGeom>
        </p:spPr>
      </p:pic>
      <p:sp>
        <p:nvSpPr>
          <p:cNvPr id="12" name="Rettangolo 11">
            <a:extLst>
              <a:ext uri="{FF2B5EF4-FFF2-40B4-BE49-F238E27FC236}">
                <a16:creationId xmlns:a16="http://schemas.microsoft.com/office/drawing/2014/main" id="{84B3CF8A-3CCF-874A-9FBA-18B304397E5C}"/>
              </a:ext>
            </a:extLst>
          </p:cNvPr>
          <p:cNvSpPr/>
          <p:nvPr/>
        </p:nvSpPr>
        <p:spPr bwMode="auto">
          <a:xfrm>
            <a:off x="4295800" y="3429000"/>
            <a:ext cx="2088232" cy="538317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10" name="Immagine 9">
            <a:extLst>
              <a:ext uri="{FF2B5EF4-FFF2-40B4-BE49-F238E27FC236}">
                <a16:creationId xmlns:a16="http://schemas.microsoft.com/office/drawing/2014/main" id="{E2419ED5-458C-BEF7-FF11-0731FBE38F6E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7376" y="3121798"/>
            <a:ext cx="2148664" cy="1208216"/>
          </a:xfrm>
          <a:prstGeom prst="rect">
            <a:avLst/>
          </a:prstGeom>
        </p:spPr>
      </p:pic>
      <p:pic>
        <p:nvPicPr>
          <p:cNvPr id="13" name="Immagine 12" descr="Immagine che contiene testo, Carattere, Elementi grafici, grafica&#10;&#10;Il contenuto generato dall'IA potrebbe non essere corretto.">
            <a:extLst>
              <a:ext uri="{FF2B5EF4-FFF2-40B4-BE49-F238E27FC236}">
                <a16:creationId xmlns:a16="http://schemas.microsoft.com/office/drawing/2014/main" id="{C1E05C1D-45CE-94DB-3031-64BEDD9BCDDF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439" y="61255"/>
            <a:ext cx="1310631" cy="775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31591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8" descr="data:image/jpeg;base64,/9j/4AAQSkZJRgABAQAAAQABAAD/2wCEAAkGBhQSERUUExQWFRUVGBcWFBYWFhoVFhcYFhgaIRcZGBoYHCcfGh8kGRkXIS8hIycpLCwsFx4xNTAqNSgrLCkBCQoKDgwOGg8PGSkiHSAsLCwqMSosKikqLC0qKTQpLCktLykpKiwsKiwqLCwpKS8pKS0qLSwtLSoqLCwsKSwsLP/AABEIAHoBnAMBIgACEQEDEQH/xAAcAAACAgMBAQAAAAAAAAAAAAAABwUGAgMEAQj/xABVEAACAQMBBQQECAgJCAoDAAABAgMABBEFBgcSITETQVFhIjJxgRQjM0JicpGhCENSgpKxsrMVFjQ1c3STosEXJDZTVGPD0iVERlW0wsTR0/AYJtT/xAAaAQEAAwEBAQAAAAAAAAAAAAAAAQIDBQQG/8QAMhEAAgEDAgIHCAIDAQAAAAAAAAECAwQREiExQQUiUXGx0fATFDJhgZGh4SPBM0KCJP/aAAwDAQACEQMRAD8AeNFFFAFFYu4AJJAA5knkABSq203u8zFYkeDTkZ/swev1j7h31WUlHiem3tqlxLTTXkhga7tTbWa5nlVM+qvrO3sUcz7elLzWd9xyRawDHc8x6/mIf/NVI0bZm71GQsis+T8ZNIx4QfpOeZPkMnyplaHuXt0wbl2mbvVfi4/u9I/aPZWeqcuB1/drK0/zS1S7F68WUC/3m6hJ1uDGPCNVT78cX31HnaG+fn8Ium9ksp/Ua+grDZq1gGIoIkx3hFz7yRk/bUVru8WztH7N5Czj1kiHGV+tzAB8s58qhwfNlqfSFNvTQoZ9fJCTTaq+j/6zcr9aR8fYxqY0/exfx9ZElHhIgP3pwn76b2i7YWd76MUis3fG44X/AEW6+7NZansTZXA+Mt48/lKvZt+kmDRQfJkT6Qo5016GPHwRUdD31QvhbmJoj+Wnxie8esPdxUwNN1SK4QSQyLIh+cpyPYfA+R50s9f3Kci1pKc/6uXv8g4HL3j31Qle80yf8ZBKO4+q48/myL9oqdco/ER7la3SzbSw+x+s+J9KUVRdh950d5iKYCKfoB8yT6hPQ/RPuJ7ryK1TT4HErUZ0ZaJrDPaKKKkyCiiigCiiigCqvtxvAt9MjBky8jg9nEp9JsdSSeSr5n3A1ZzSQ2Qshq2u3VxP6cduxKIea+i5SBSPABWfHe3tNASNvt7r1yva2+noIjzXiRskdxBeVOL2hcV1bP75ZFuBbalbG3kYhQyq4GWOF4o2y2CfnKWH66atctzpcUjxyPGjPES0bMoLISMEqTzHI0B1VU95O2f8G2naoFaZ2CRK2SpPViQCDgKD39SKtlJzV86vtAkHW2sOcngWQgv9snBH7EagLfuw26OpW7tKEWaJ+GRUBC8Lc0YBiTz9IdeqmrpSZuD/AAPtEH9W2vuvcoMjel+jNg+SyU5qAVu3G9qbT9RFv2UbwgRM59LteF/X4fS4c46ZFMuxvUmjSWNgyOoZGHQqwyDST240ZLvaVLeTPDLEqkjqD2MpVh5hgD7qk91uvSWF1JpF4QCrMbdifRyeZVSfmuDxr58Q6kCgGLtjtRHp9pJcPz4RiNc4LyN6qj9Z8ACe6q3ur2/m1P4R2yRp2PZcPZhhnj4854mP5IqpXbttDqwRSfgFp6zDkH58yPOQjhHgik8jmun8Hn/r3tg/41SCY3g7yLuzv47S2gilMkaMoYOXLuzjhHCwHzRUf/HzXv8Autf7OT/5Kj95N6kO0dlLIwVESBnY9AollyTir8N6ul/7ZH9j/wDLQENsttdq813FHdWAhhYt2kgRxw4RiOZcjmwA6d9b96O38+mtbLBHHIZu0yJAxOVKBQvCw68Z+6rNoW11peMy20yylACwXPINnHUDwNLff18vp31pP24KgG3+P+vf91j+yl/+St2j76HScQanatas2PTwyhc9CyOMhc/OBP6zTVFKH8IC/gMMEOVa4EnEFHN1jKMGzjmOJimB38PlUgbwNcetaqltbyzyHCRIXbxOB0HmTgDzIrVs3bvHZ26SfKLDEr568SoobPvzS7316s8zW2mQc5bh1Zx5cWIwfItlj4CKoBs3Z72Zb+6a3uUiRmQtD2YYZK+up4mOTw8xjHqtTSpMbzdmTpvwC+tBj4J2cD92QmSjNj8rMisfpim5pOppcQRzRnKSorr7GGefn3UB11ovpikbsOqqzDPTIBNb65NW+Ql/o3/ZNAJ/R97mr3SlrewilC4DFElYAkZwfjPA12Pve1C1Ia+00pGTjiUSR49hfiUnyyKz/B1/klz/AEqfulpsTQK6lWAZWBDKwBBB6gg8iKAi9l9rLfUIe1t3yAcMpHC6N4Mvd94PcTUPvP2xl020SaFEdmlWMiTixgo5z6JBzlRS/sbX+CNpFhiyLe54QEzyCzZ4B58Eq8j1xy8asX4QH82xf1lP3UtAMDQ74zW0MrABpYo5GA6AugJAz3ZNd1ROyP8AILT+rwfulqWoAooooArxmwMmvaWe97bExp8DiOHkGZiOqxnontbv8h51WTwsm9vQlXqKnHmVzePvEN0zW9u2LdThmB+WI/8AIO4d/XwrfsDuvNwFuLoFYTzSPmGkHcWPVU+8+Q66d12woun+ETrmCM4RT0kcePiq9/ieXcabG0e0UVlAZZTyHJVHrO3cqj/7gc6yjHPWkdu5uFbpWlrx5vnnz8DolmhtIckpDFGMdyIo7gB/gK16Dr0d5F2sOSnEygsOHPCcE4649vOvn/abaue/l4pCeHPxUS54Uz0AHzmPj1Pl0pz7s9Llt9PjSZCjlnbhPUBmyMjuOO7rV4z1PC4HiurD3aip1Jddvh64kHtHqepXxaKygkghyQZpPiXk+rxYZVPkCT5dKqNxuev1QsOxcjnwrIeI+ziUDPvrm2g3k30ssgWYxIGZVWIBOQJAy3rE4HjWe77WbmTUoA00zgseMGR3GOBvWBJGM461k3GT5nWp0bi2ouUNEUlnG7b72Q+zWytxeTMkACtH6TMzFAhzgcwMg5B6DPI05ti4tQiJhveGRFXMc6vxNnI9Bs4Y8jkEjuOSeVQNrsfcWn8KzMyhZopjEUY8ecu6nkBwkZx161B7pdo7h70QyTSPG0bkK7lwGXBBHFkjlmrRWlowu5yu6c5RcXGKXLfhl4YxNW26t7W6FtOTGWRXWQ/J+kWGGI5r6vUjHPqK79X0W3vYeGVVkRhlWHMjPRkYdD5jr50ud8OzE8kwuo044liVH4ebLwsx4ivXhw3UdMc8VW9gduZ7SVYgGmhc47EekwJ74vA/R6Hy61Zzw8M8sLBVKCrUJdZcVnn/AEaNtdhZdPcMCXhY/Fy9CD1Cvj1W8D0OOXgG3u6vLuS0U3iEMOUbtykkTHJnXuPmeZ647zZJIVdcMoIODwsAeYORkHvBAPtFbRUxhpeUea4v5XFJQnFZXPn67T2iiitDnBRRRQBRRRQBSQ2CvBpmu3drN6CzsVjY8gTxloefgyOR7SBTvqn7f7t4dTQEt2U6DCSgcXLrwOvLiXOe8EZOOpBAuFaLi+jjKK7qpkbhjDMAXbGeFQepwCcClLDoO0lsOyiuI5UHJWZo3IHdzmTj+3NdWj7pbme4S51a5MzIQVjRiehyAXwoUZ58KAZ8aAvG3W0YsbGafI4wvDED3yPyQefPmfJTSZ2A1DU7KN5LfTnn+E8LmZkkJZcHhwVPMElmz3lqYu8rYm61KW2jRkS1jbimyxDkscEqoUglY+LHMc3NXu3t1RVRAFVQFUDoAowAPYKAQm3uo6nqEAFxpjRCEmTtVSTKrwnjByccJGCfqimruz2o+HafFIxzKnxU3jxoB6X5y8LfnVaXjBGCMg8iO40vN32wl1pt5cYaNrOUkoA57RSp+LJUrj1SVPPuB7qAgdZ/0ut/qp+4lqwb293xvoVmt1zdRcgMhe0jJ5oSe8E8QJ+kO+stQ2FuH16LUAY+wQKGBY9pyjdTheHHVh30waAr2w+yKadaLAvNvWlfHryHGT7ByAHgBS9/B66331oP+NTiNL/dRsJcaabn4QYz2xjKdmxb1O0znKjHrD76Aqu8qxSbaKyikXiSRIFdTkZUyy5HLnV8/wAkul/7Iv6cn/PVf3hbv7661GK7s3iQxRxhWdiGDo7nIHAwI9Ida5v4vbS/7dD9q/8A89SC/aBsbaWTO1tCIi4AchmOQucesx8TS0/CBj4pbBc44jKufDLQjNT+zei66l1E13dxSW4J7VFK5YcJxjEK/O4e8dK3bz9hbjUJbRoDGBAXL9oxU+k0ZHDhTn1D4d1QCv3m4dxG5jv5WkAJRWBVWYdASHyATyz3VFbl9LszdSJcxEX0LFkEpyPR5Nwp07RGHPOe4jocPSlzt7u2mnu4r3T3SK5QjjLEqG4R6L5CnJx6JBHpKfLmAwridY0Z2IVVBZiegCjJJ9gFfPWla9fT6lNqdvZNc5Z0jyrFYxwgKMr84RYH55PfTc2z0u+u9N7CIRJPKFWfMjBFXrIEbgJPEQF5gcmNSGxGzQsLKK35FlGZGHRpGOXI8snA8gKAWev7UaxeW0tvLpJ4JV4SQkuQeqsOfUMAR7KlNxevN2c1hNlZLdiyK3JgpbEiYPThk/eU1cUutU2AuU1qPULMxhG4fhCMxUtn0ZOEBSDxJg88ekM1IGNXJq3yEv8ARv8AsmuutF9CXidR1ZWUZ6ZIIFQBV/g6/wAkuf6VP3S02XcAZPIDmSe6knoG7TXLJCltcwRKxDMFfOSBjPpQHuFd8+7jWrsdne6ioiPrKhZ+IeaKkan3mgI9boartNHJCeKG24DxjmpWDJ4h5NK2Ae8c6sP4QH82xf1lP3UtXDZDYu306Hs4ASWwZJGwXkI6FiO4c8Achk+JJit6myM2o2iQwFA6zLIe0YqOEI46hTzywoCd2R/kFp/V4P3S1LVwaDZNDawRPjijijjbHMZRADg+GRXfQBRRRQHLqeoLBDJK59GNWdvYo6DzPT3186Qxy6lfAE/GXEmSeoUHqfYqD7Fpqb5tW7OyWIdZ3AP1I/SP97gqC3JaOGea5I9QCJD5tzf7go/ONYz60lE+gsP/ADWs7nm9l67/AAGhZWkdrAqLhIokxz7lUZJJ+0k+2kBtttY1/cl+YiXKwoe5fEj8pup9w7qZu+PXjDaLApw1wSG/o0wW+0lR7CapG6nZkXN32jjMdvhznoZD8mPdgt+aPGom8vSi3R0I0aUrypx5evm9i57td3gt0W5uFzOwBRT+JBHh+WR1Pd08aYdAFKrebttd2t32ULhIzCp9RSSWLAsCRkEYwMeFabQRzIqrf1+O77eAq52y7HxZj9pNN7ZjeDYWlpBGUkjbgHGBC3N8ekxb52Tk5GeRHSl1a6A62Xw8MpCTrGIyuc4wcsc9M4GO8U/Fkt7u1WSRY5IXQSYcBkAxk54uQxz9mDWVNM7XSlam4xjJNpNp4eN1y4fMjNW3iWcEcTu7ETJ2kYRGJKflEHGPfVOXaKC41qzmswSWDRzAoUOMNzPiQpJz9EVle7Y2M2p2hUqYFjlgkLpwxgOMJyYY4e7pgA1IixhXXreO2ijjWGCR5ezUKPTDAZ4ep9JP0qs239zw06MKMXmMk3CT34c1h7dwxar8Wg2Ni0t1wxwlubuxwFz1CZ5Lk9y9TVgNInbLVZtT1L4PGfQWQxQr83IOHkb7Cc9yj7bzeDxWVvKvJx1aY4zLuL9PvisFbhBlcflLH6P94g/dVk0Laa3vFLQSq+PWHMMv1lPMfqqqWW5mzWMCRpXfHpOG4Bn6Kgch7c1RNptn5tGu45YJCVOTE5HPljijkA5HkR7Qe7FV1Sjuz2RtrS4fs6Empcs8GPuiuTSb4TwRSjkJERwPDiUHH3111qcZrDwwooooQFFFFAFFFFAFFYPKB1IHtOKyzQHtFFeFgKA9orFJAeYII8udZUAUUUUAUUUUAUUUUAUUUUAUUUZoAoozRQBRRmjNAFFFGaAKKwaUA4JAPgTzrPNAFFFFAFFeZrHtRnGRnwzz+ygM6KM0UAl9910Tdwx9yQ8XvdyD9yCrtumsuz0yM98jSSH3sQP7qil7vjb/AKS9kMePtemnu/XGm2v9Ev31jH42d676vR9KK5/sVO9/UO01Ep3Qxog9rDiP7Q+ymFuj03stORsc5meQ+zPCv91R9tKveM2dUuvrr90aU7diEA060A/1EZ+1QT99RDebZpf9SxpQXPHhknKrm1+xMOoIokyjpngkXHEM9QQfWHTl9hFWKqFthvXitWaKBRNKpIY5xGhHUEjmxz3D7e6tZYxuca1hWnUXsfiR5ou7NorW5tZZxJDPhkwhVo5B0fmx8F5fRpV6jLd2XaWUjuiZy8YY8Dg94+iw8OvfzFWjRd8lys2bkLJE3VUUIyeaePsY+8VeL2LTdYjA7RWceqVYJOme7Dc8eRBFZYUl1TtxqV7Wo3cx1RlvlLg+3vE/d6nZmLhjsykmPlDcu4z48PCAf/vWmRuV0TghkuWHOU8CfUj6n3vy/MrQ+6GzhPHPdsIxzIYxx5HgWP8AhWzWN7FvaqkNjGsqoAueaRKB3L85j59PM1EVpeZFrit7zT9jaqTzxbzjuyxmmkBpN2NP1kmbksc0quT3LJxAP7MMG9lN3Yra9dQgMgXgdG4ZEznBxkEHvBH6jURvF3fC9XtocLcIMeAlA6KT3MO4+eDywRpJakmjnWc1b1J0a+yksP5F2imDKGUgggEEHIIPQgjqKTm8jXW1C6Szto2doXdTy5tJ0bl3KuD6R9vQDPDsVtzNp0vwe4DdiG4XRvWhOeZXyz1X3jn1d8USZ41C5bBLADLDu5jrTOtEum+j62trVt1Xy7zn0PT+wtoYc57KNEz4lVAJ+2u6vBXtaHKbbeWFFFFCAooooApU7xNvbmS7XTNN+WY8Msi8mBIzwK3zOFebP1HQYINNU0l9zCiXVNQmk+VBbGeo7SZy/wCyooDttNwCOvFdXczzHmxQLwgnrzkDM3tOM+ArHStgtV0y7iFncCa1dsSCQkIi/O44y3XA5NGck4BwOreooCr7wttl021MmA0rnghQ9C2Mktj5qjmfcO+l5ou7e81dRdaldSIsmGjiXm3CeYIU+hEMdBgnvNZ740Eur6dDJ8kezBz0xJOFf+6q051GOlAJ3Vdys1oO20y6lEqcwjEIzeSumFz9Fhg+NWTdXvDa/R4bgBbqH1sDh7Rc44uH5rBuTDpkjpnAv9JS2jEO1xWLkJCxcD/eW3G/98BvbQHR+EKzZsgpOWM4wCRknssDl7ase6Pbc3luYJifhNuOF+L1nQHCuc94Pot5gH51V/f58rp315f2oKx3k6LJpl6mrWg9Evi5TovE3I8WPmyDkT3Pg9TUgv23u2C6daPMcGQ+hCh+fIRyz5AZY+Q8SKUW5u6lfWWMzOXaGV34ickuY2zjzDZ99SumxttFqnbyKwsLXAVG+d3hD3cTnBbHRVUd4Nb9lR/+13f1Zf1Q0B1fhCSEQWmCR8bJ0OPmCpLc7tsbiE2dwSLm2yo4shnjU45558SH0T+afGov8Ij5C0/pJP2Kx3pbPyWVxHq9nyZCvwhR0JPIO2OqsDwN7VPiaAYW2e1KafaPO+CR6MSflyH1V/xJ7gCaSm63UJptcjknZi8qyyNnIB44iwIHcMEY8sVMQyvtJqSEoyWNqFLqT1Lc2U4+c7Dh8kQnkTXTYRhdr3AAACkAAYAAtFwAO4YoCV/CClK2MBBI/wA47jj8VJ4Vw6fuKSSKOT4bOONFbGF5cSg46+ddn4Qo/wAxg/rH/Ckrk0/eDrCxRqmksyqihW4ZPSAUYPTvFAb13BIDn4dcfor/AO9T2+hiNImwSDxw8wcfjVrk2b241Sa6ijn00wxOSHlIk9ABSQefLqAPfXVvq/meb68P71KgFJ2S3Oi8s4bk3kyGVeIqFBA5kYBLeVZ6/uxvNMia7sr6VuxBeRTlG4F6kekVcAcyrDoD16V1bE74rG0sLe3lE3HEnC3CgK5yTyPEPGvdq97gv4Hs9Pt55JJ1MbEoPRVuTcKqSSSMjJwB1qQX3d3tWdQsUncASAtHKFGBxoeo8iCpx3ZxVG2y2zu7++Om6Y3AFJWaYEqcr8p6Y5oi9CRzY8h3A3Dd9sy+naaI3x2p45ZADkB2HJQe/ACjPiDVJ/B4gVheSnnITEpJ64IZj9rdfqioB1wfg+QlMzXczSnqyqgXPsYMx/SrZstsbqunXyRRziaybJcyE8KqOoCE5STw4SVPf0wGtRQCn/CGkItLbBI+NboSPxTeFM3TWxBGSfxaZJ+qKWH4RP8AJLb+mf8AdNVt2xuWj0Sdk9YWuMjuDIAT9hNAUHUdor3Xbt7WwkMNpH68oJXiXOOJyPSIbB4YxjI5nykv/wAe4OD+Vz9r+Xwpw58eHHF/e99SG4a0RdNZwBxPNJxnv9EKFHuXn+caZNAJHTto73QbtLa+kM1pJ6khJfhXpxxk+kOE44oznA6dQS7EcEAjmDzBHQ0ud/FmjaaHOOKOaPgPf6WVYe8HP5o8Ksu7y4Z9Ls2br2EY+xcA/YBQC131QYvo2/KgX7Vd/wDAimFuwug+l2/0QyH8x2A+7FVzffpnFDBOB8m7Rt7JBkf3kx+dWO5HVcxT25PNGEqjycYb7Co/SrFbVDv1f5ejYtf6v9f2jg2h3fzXmrzYykJ7N3lI5YKKCq/lNkHl3d/mwb3U7fTLRA7FY41CRqTxSPwjkFHzj9w78Csds9qRYW/alC5J4EA5DiIJHEe4cj+qkFreuzXkplncux5AdFUdyovcP19+TSTUOHEW9Grfxj7R4px278Dc2b3uRXVwsLxGHjPDGxcMC3crchgnoOvMgVQ9pd2d3byMY42niJJV4xxNg/lqPSB9xHnVc1DSJ7Yp20bxF1DpxDBI8R4Hy6jlTq3b7bC9h7OU/wCcRAcefxi90g/UfA+0VVPXtI9NaDsf57bDg+K4/XIjbizdDh0dD4MpU/eK1pGWPIZPkM08N52sX1ssclrjsRntTwByGzy4uIHC47x39T0qkWu+O9XqkDefZsv7LiqOKTw2eyheVq9PXCCf/X6IDTtib24I4LaT6zr2a/pPj7qy2p2Rew7NZZY2kcFjGhJKAYwWJA68+7uNS2o727+UYVkiH+7Tn9rliPdUfs1spc6lNxZbhJzLO+WHngn128B9uBTCeyLqpXh/JXcYxXJb/nyL/uWs+ztZ5m5K7gAnkOGJebezLEfmmorZDeHdTal2XEZIJ5ZOFGHONDxFSp6gBQORyMeFSW8fXYrGzXT7bkzIFYDqkXfk/lPz9xY+FcO5jZ3nJeOMAAxxE9+flGHsGFz5tWnNRRyWoypVbqrH49o5/D9dhxb67NVu4XAw0kR4z48DYBPng49gFM7Yqbi0+1OcnsYwe/mEFKHTtPm12+lZ5eBVHFzBYInFhERcge/PcTzpo7EbELpyygSGQyMpyV4cBQcDAJ7yTn2eFTDeTfIyvtELeFCcuvHl3/P5ItFFLXafew1pfPCsSSxR8Ib0ir8eMtg8xyyBjHUGr9pN920EcvCU7RFfhPMjiGQDjyNaKSeyOXVtqlKMZzW0uB2UUUVY84UUUUAUjtfjl0LWDeKhe1uWbix/vDxSR56Bw/prnqOXjh41z31hHNG0cqLIjDDI4DKR5g0BC6dvC0+aMOt3AARnDyLG48mVyCKgtS3x2q3MVvbq92XcK7Q+kFz+Ry+MPeQOWM888qLvchprtxCORPopK3D7uLJH21YNnNhbOxybeBVYjBkJLyEeHExJA8hgUBVN9Ox0l1BHcwAmW24iVX1mjOCSuOrKyhgPDi78V0bD73rW5hVbmVILhQA/aEIjkfORj6PPrwk5HmOdMKqlr263T7tzJJBwyMcs8TGMsfEhfRJ8yM0BjtHvSsLWIsJ453x6MULrIzHuyVJCDzP39KqG6LZ+a4uptWugQZS3YgjGeP1nXPzQoCL4jNWjStzumwMG7EykHI7ZzIo/N5KfeDV1VQOQ5UAoN/nyunfXk/ahpr3+nxzxPFKodJFKup6EHqKjtotjra+MRuYy5hJMeHdMFiufVIz6q9fCpqgInZjZqKxtkt4QeFcksccTsfWdiOpP6gB0FLDZb/Su8+rN+qKnLUHabGWsV494kZFxJkO/G5B4sZ9EnhHqjoO6gF9+ER8haf0kn7FNae1WSMo6hkdSrKeYZWGCD7RUZtLshbX6otyhcRksmHZMEjB9QjPKpkCgIfZXZWHT4BDADw8TMzNzZmbvY9+BgDyUUs7X/TCT2H/wi05ag02MtRem+EZ+EnkX43x6gT1c8PqgDpQFH/CG/kEH9Y/4MlWrRtuLBbeFWvLYERxggzICCFGQedSe0mytvfxrHcoXVG41Adkw2CM5Qg9Car3+RfS/9Q39vN/z0BNfx807/bbX+3j/APeoLfUf+h5vrwfvUrP/ACL6X/qG/t5v+erPregQ3cBgnUtGeElQzKfQIK81IPUCgKvuz0K3fSrRnghZjHks0SMSeI9SRk1S9qNNk0DUVvbZSbSdiJYhyUZ5tH4DvZD3EEdBzcOkaTHbQpBCvDHGOFASWwM+LEk9e+jV9HiuoXhnQPG4wynI8wQRzBBAII5gigDTNSjuYUmiYPHIoZSO8Hx8DnkR3EEUlIJpNnNVk40ZrK4zwlRn0MkrjuLx5IK94Oe8U4tndmYLGMxW6ssZJbhaR5ACeuOMnGfAcs866dU0iG5jMU8ayRt1VxkZ7iPAjxHMUBGWu32nyIHW8t+HGfSlVGHtViGHsIqBTe9byX8VpbJJcByVeWMEqp7ioxl1Hzm5ADmM1hPuO01m4gkqj8lZm4fvyfvqz7PbH2liCLaFYy3rNzZ2x+U7EsR5ZxQC9/CJ/klt/Sv+6amQtgs9mIXGUkhCMPoumD9xrTtLsjbX6Kl0hdUJZQHZMEjB5oRnkaloYgqhR0UAD2AcqARuxu0L6BeS2V6G7CRuJZACQO4SqB6yMoXixkqV8jTYG3en8HH8NtuHGflkz9mc+7Fdet7OW94nZ3MSyqOY4hzU+KsOan2EVUP8hum8XFwTYz6vbNj2Z9b76Apu2W0L6/dxWNiGMCNxvKVIBPQysD0RVLcOcFi3sp1abYLBDHEgwkaKi/VRQB9wrm0TZ23s4+ztoliUnJ4RzY+LMebHzJNSVARO1OifC7SWDvdfRPg45of0gKQ+x2uNYXyO+VAYxzg9QpOHyPokA/m19HUlt72yfYzfC4x8XMcSY6LL4+xhz9oPiKyqL/ZHb6KrReq3nwn4jV1/SEvLaSFj6Mi+iw54PVGHsODXztiayuuY4JoHBwRkcSn7wfvBpo7pdtBIgs5T6aD4kn56D5ntXu+j7DUhvJ2B+GJ20A/zhBjHQSqPmn6Q7j7j3YiS1rUjS0quyrSt63wv7d/c+ZncwW+u2AKkLIvQ9WhlxzU+Kn7xg9RyT13aXFhc4biimjOVYH7GU9GU/Yeh7xWeg7QT2E/HGSrA8MkbA8LAHmrr15H3g03LLXdP1qIRSgCXqI2PDIrd5if53u94qu0+89eKlg2saqT/AB+jm2B3mG8kW2njxKQ2HX1H4Rk8Sn1TgHpkHyrg23udJt7gxTWTNJwhmaHEQ9LOOjrk8vCsrTdZNZ3kNxayCRI3BZJPQk4DyYAgcLeiT+TXNvq2fYtHdqMqF7KUj5uCSjHyPERnxx41Z6tO55KatpXcfZSajJcm1uaNmbzRpbiOJLKXjduFTKe0XPdkdoR9xqybf7eDTgtvBGO1ZOJeQEcakkA8I6nIOByH6qp+57Z1pbr4SR8XADwnuaRhgAeOFJJ8MrVy1bdoLy9e4uZD2forHFHyPCoA9Jz0ycnCjv60jq07E3Pu8LrFSTcYrfLb37BZ7LbLz6pclmZuHi4p5m59eoBPViOg7vZTS28vI7DS2hjBTjXsIQvdkc8n6oYk9T7TWjaDb2002PsLZUeRBhYo/k0P+8Yd/iB6R78daytLga1pLK2O2wVOOQWZOakeAPI+xiKJJZS4lK9WpVlCtUjikmsL+/XciJ3GIeyuTjkXjAPeSFOR7sj7TV+2i1tLS2knfoi5A/KY8lUe1iBUNu+2O/g+3Ic5llw0uDlVIzhV7uQJye8+WKW29DbUXc3YxNmCI9R0kk6FvNQMge894qc6IGfsVfXstPw53fyXnyIHZ3TH1C/RG5mWQvMfo54pD9mR7SK+kEXAAHIDoPCqBuk2TNvAbiQYlnA4QeqxdV9hY+kfILTBqaccIz6UuVVq6Y/DHbzCiiitDlBRRRQBRRVQXefafDzYntFmD9lllAjL45ANxZ59By6kCgLfRRUXtJtHDY27TzkhFwMAZZixwFUZ5k/4GgJSioTZLa2HUYTNAHCBzGeNQp4lCk8gTywwrl/j5b/wj/B2JO3654R2fyfaetxZ9Xy60BZaKhdrNq4tPgE84coXVPQUM2WBxyJHLkakdMv1nhjmTPDKiSLkYPC6gjI8cGgOmiiigCioLa/bCHToRNPxEMwRVQAuxIJ5AkDAAJPOunZraKK+tkuIc8D55NgMpUkFWAJwQR40BKUUVU5d5VomofAHLpLxBOJlAiLMoZRxcXfxADI6nFAWyiiq9tjtvBpsaPOJCsjFV7NQxyFyc5YdwoCw0VhHJxKCOhAP21CbUbb2mnqDcS8LMMpGoLyMPEKO7zOB50BPUUrl/CDseLHY3GPysRH7u0zV52b2ttr+MvbSh8esuCrpnpxKeY9vQ91ATFFFFAFFFFAFFFFAFFFFAFFFFAFFFFAFcup6ak8TxSrxI4KsPI+HgR1B7iBXVRQlNp5R857VbLzabcgZbhzxQTDlnByOY6OvLI9/Q00Ngd5CXYWGchLjoO5ZfNfBvFfs8BbNa0OK6iaKZAyH7VPcynuI8aRm2G7+ewYuMyQZysqjmvgHA9U+fQ+XSsGnB5XA+hp1qXSEFSrbTXB9vrmvsNTbLd1DfemPipwOUgHJvASD53t6j7qTev7H3VkfjoyFB5Sr6UZ8CGHq+/Bqz7K73ZoAI7oGeMcg+fjVHnnk/vwfM00dG2rtLwYilRyRzjPovz7ijc/8KnEZ8OJWNS76P6s1qh+Pvy+olNH3kX1uAFm7RR0WUdoPtPpffVgTfZOQQ9tC2eRwzAH2g8VMDU93VhOctbqp8Y8xH7EwD7xUFNuTtD6ss6+XEjfrSo0zXBlve+j6u9Snh93kystvonVeGK2gjA6D0iB7ACoqt61t9e3QIknYIfmR/Fr7+HmfeTTMg3K2YPpSTv5F1Uf3Uz99WDTNhLG35pbpkfOf4xh55fOPdimib4se+2FLenTy/XbkS2zewF1eEFI+ziP42QcKY+iOr+7l5inTsnsjDp0TKjElsNLIxxxcIPd0UDJ/xJrm1/ePZ2oIMglkH4uLDnPgT6q+8+6lNtZvEuL7KfJQn8UhJ4vrt1f2ch5U6sO8SV30hs1ph6+/gWPeLvN7UNbWjegeUsw+cO9E+j4t39By5mP3abAm6cXEy/5uh9FT+NYd31Aevj08cdOw+6p5is14pSLqsR5O/wBbvRfLqfKnHBAEUKoCqoAUAYAA6AAdBUxi5PVIpc3VK1p+723Hm/XPwM1Fe0UVscAKKKKAKKKKAK+bNpNnpLzWNRWHPaRdpOijq/ZmPKrjo2GJHmAO+vpOk5sb/pTffVm/ahoC3brduRqFoBIw+EQ4WYdOL8mT84Dn9IN5UududVk1q6mSBj8DsIpZS49VmRGJfz4mXgX6IZu811by9kriyuzc2HEqX2YHSPqJJeqDwEh5g9zA8xyq52Wxq6bod1EMGRrad5nA9ZzC3IfRUeiPIZ7zUg4twX82yf1mT93FUL/2w93/AKOprcF/Nsn9Yk/dxVC/9sPd/wCjoCd39fzYv9Yi/ZerfsZ/N1n/AFaD90tVDf1/Ni/1iL9l6t+xn83Wf9Wg/dLUAmaKKg9tNpBY2U1wcZVcRg/Okbkg/SIz5A0At9pVGsa9Hac2trMEzYPIkYMvPzbs4vc2K2bqrptP1G70qUnBYvAT3lRnI+vDwt+Yar26/eBZafHM1x2r3Ez5dlQN6K9BksOZYux9o8K59v8Ab61uLy1vbLtFnhI4+NAoYI3EnMMc9XU+TeVSD6Jr532x2ce+168giIEnDxoDyDMkERC57s8xnuOKfWi6qlzbxzxnKSorr5ZHQ+YOQfMGlVpf+l0/1W/8PFUAnt0+35ukNpcki7gyp4uTSKnIk5+ep5MPYe84ifwif5Lbf0r/ALo1s3r7GSRSDVLH0JoSHmCjmQv43HeQOTDvX2HNY3m7Zx6lpdpKuFkWV1mjBzwP2Tf3T1B8PMGpA59U1hbSxe4fmIouPHiQvJfecD30qt2OyH8KSy6lf/HZkIRG5ozDqSO9FyFVenI9cVfN4tm0ui3CoMkQq+B4RlXb+6pqN3G6gj6Wsa44oZJFcfWYup96t9xqAXR9EgZOAwxFOnCY1K48MYxSY272fbQr2G+scrE7FWjySoOMtH5o6gkDuK8ui4etKv8ACB1BFsoYifTeYOo7+GNH4j9rqPfQDNsrtZY0kQ5V1V1PirAEfca31E7J2bQ2NrG/rJBErZ7iqKCPcalqAKKKKAKKKKAKKKKAKKKKAKKKKAKKKKAKxeMEEEAg8iD0I86yooBf7SboLefL25+Dv4AcUR/N6r+aceVLjV93N9bHJhMijo8Pxg9uB6Q94r6Hrys3TTOnQ6Vr0VhvUvn5nzfa7ZX1v6K3My4+a54se6QHFSse9rUR+NRvbEn+AFPS5sY5RiSNHHg6hv1iqlrGzNoG5WsA9kKf8tV9nJcGe6PSFvVfXorP08haT71tRYfLBfqxIP1g1FT6xe3p4TJPP9BSzD9BOX3U7dE2ZtOvwWDPj2KZ/ZqyRQqgwqhR4KAB9gp7NviyJdJUKT/jorP08hFaHulvJ8GRRbp4yc39yLz+0rTO2Y3b2tlhwvayj8bJgkH6C9E/X51ahXtXjBI59x0jXrrDeF2I8xXtFFXOeFFFFAFFFFAFFFFAFKfZLSpl2lvZWikWNlm4ZDGwRstFjDEYPQ9D3GmxXlABUVFbXRFrC7VQWZrecKqgkkmNsAAcySe6paigF5uO0+SHT3WWN42+EOeGRGRsFI8HDAHHI8/Kof8Agqb+NfbdlJ2WPlezbs/5Jj18cPrcuvXlTbrygF/vusJJtOVYo3kbt4zwxoztgK+ThQTjpVc0febqFvbwwjSJmEUaR8WJhngULnHY8s46U5K8oBYabvUv5Joo20mVFd0RnImwgZgCxzCByBzzI6Vo3rWlxqF7a2EUcogDB5phG3Zhmzz48cPoR8R69XA601qKAjIdl7VVCi2gwAAPikPIdOork1vYq2uLeWEQxIZEZQ6xKGUkeiwIGeRwfdU/RQCx3KzXMMU1lcwyp2LFomdGVCGYiRVYjBw/pDB5hz4VyabpUw2qmmMUgiKtiQxsIz8RGOT44TzBHXupsUUAMua+e96G66S2nMlnE8kE2SEiRnMT45rhQfRPMqe7mO4Z+haKA0W8eYlBHzQCCPLmCKTupbGX+jXTXOmKZrd/XhALkLnkjIPScDJ4WX0h395Z00UAozvsuiOBdLm7bpjMhGfqiLiPs++sNmtg7zULxb/VhwhcGO3IwTwnKKU58CA8+E+kx69+W7WVAAooooAooooAooooAooooAooooAooooD/9k="/>
          <p:cNvSpPr>
            <a:spLocks noChangeAspect="1" noChangeArrowheads="1"/>
          </p:cNvSpPr>
          <p:nvPr/>
        </p:nvSpPr>
        <p:spPr bwMode="auto">
          <a:xfrm>
            <a:off x="1206500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074" name="Rectangle 7"/>
          <p:cNvSpPr>
            <a:spLocks noChangeArrowheads="1"/>
          </p:cNvSpPr>
          <p:nvPr/>
        </p:nvSpPr>
        <p:spPr bwMode="auto">
          <a:xfrm>
            <a:off x="2207568" y="2924945"/>
            <a:ext cx="5529064" cy="30592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 eaLnBrk="1" hangingPunct="1"/>
            <a:endParaRPr lang="it-IT" sz="2500" b="1" dirty="0">
              <a:solidFill>
                <a:schemeClr val="accent3"/>
              </a:solidFill>
              <a:latin typeface="Minion Bold" pitchFamily="18" charset="0"/>
              <a:cs typeface="Times New Roman" pitchFamily="18" charset="0"/>
            </a:endParaRPr>
          </a:p>
          <a:p>
            <a:pPr algn="ctr" eaLnBrk="1" hangingPunct="1"/>
            <a:r>
              <a:rPr lang="it-IT" sz="2500" b="1">
                <a:solidFill>
                  <a:schemeClr val="accent3"/>
                </a:solidFill>
                <a:latin typeface="Minion Bold" pitchFamily="18" charset="0"/>
                <a:cs typeface="Times New Roman" pitchFamily="18" charset="0"/>
              </a:rPr>
              <a:t> </a:t>
            </a:r>
            <a:endParaRPr lang="it-IT" sz="4000" b="1" dirty="0">
              <a:solidFill>
                <a:schemeClr val="accent3"/>
              </a:solidFill>
              <a:latin typeface="Minion Bold" pitchFamily="18" charset="0"/>
              <a:cs typeface="Times New Roman" pitchFamily="18" charset="0"/>
            </a:endParaRPr>
          </a:p>
          <a:p>
            <a:pPr algn="ctr" eaLnBrk="1" hangingPunct="1"/>
            <a:endParaRPr lang="it-IT" sz="2400" b="1" dirty="0">
              <a:solidFill>
                <a:schemeClr val="accent3"/>
              </a:solidFill>
              <a:latin typeface="Minion Bold" pitchFamily="18" charset="0"/>
              <a:cs typeface="Times New Roman" pitchFamily="18" charset="0"/>
            </a:endParaRPr>
          </a:p>
          <a:p>
            <a:pPr algn="ctr" eaLnBrk="1" hangingPunct="1">
              <a:lnSpc>
                <a:spcPct val="90000"/>
              </a:lnSpc>
            </a:pPr>
            <a:endParaRPr lang="it-IT" sz="2400" b="1">
              <a:solidFill>
                <a:schemeClr val="accent3"/>
              </a:solidFill>
              <a:latin typeface="Minion Bold" pitchFamily="18" charset="0"/>
              <a:cs typeface="Times New Roman" pitchFamily="18" charset="0"/>
            </a:endParaRPr>
          </a:p>
          <a:p>
            <a:pPr algn="ctr" eaLnBrk="1" hangingPunct="1">
              <a:lnSpc>
                <a:spcPct val="90000"/>
              </a:lnSpc>
            </a:pPr>
            <a:endParaRPr lang="it-IT" sz="2400" b="1" dirty="0">
              <a:solidFill>
                <a:schemeClr val="accent3"/>
              </a:solidFill>
              <a:latin typeface="Minion Bold" pitchFamily="18" charset="0"/>
              <a:cs typeface="Times New Roman" pitchFamily="18" charset="0"/>
            </a:endParaRPr>
          </a:p>
          <a:p>
            <a:pPr algn="ctr" eaLnBrk="1" hangingPunct="1">
              <a:lnSpc>
                <a:spcPct val="90000"/>
              </a:lnSpc>
            </a:pPr>
            <a:r>
              <a:rPr lang="it-IT" sz="2800">
                <a:solidFill>
                  <a:schemeClr val="accent3"/>
                </a:solidFill>
              </a:rPr>
              <a:t> </a:t>
            </a:r>
            <a:endParaRPr lang="it-IT" sz="1200" b="1" i="1">
              <a:solidFill>
                <a:schemeClr val="accent3"/>
              </a:solidFill>
              <a:latin typeface="Minion Bold" pitchFamily="18" charset="0"/>
              <a:cs typeface="Times New Roman" pitchFamily="18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it-IT" sz="3200" b="1">
                <a:solidFill>
                  <a:schemeClr val="accent3"/>
                </a:solidFill>
                <a:latin typeface="Minion Pro" pitchFamily="18" charset="0"/>
                <a:cs typeface="Times New Roman" pitchFamily="18" charset="0"/>
              </a:rPr>
              <a:t>25 febbraio 2016</a:t>
            </a:r>
            <a:endParaRPr lang="it-IT" sz="1200" dirty="0">
              <a:solidFill>
                <a:schemeClr val="accent3"/>
              </a:solidFill>
              <a:latin typeface="Minion Pro" pitchFamily="18" charset="0"/>
              <a:cs typeface="Times New Roman" pitchFamily="18" charset="0"/>
            </a:endParaRPr>
          </a:p>
          <a:p>
            <a:pPr algn="ctr" eaLnBrk="1" hangingPunct="1"/>
            <a:endParaRPr lang="it-IT" i="1" dirty="0">
              <a:solidFill>
                <a:schemeClr val="accent3"/>
              </a:solidFill>
              <a:latin typeface="Minion Bold" pitchFamily="18" charset="0"/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2870"/>
          <a:stretch/>
        </p:blipFill>
        <p:spPr bwMode="auto">
          <a:xfrm>
            <a:off x="2191410" y="2132856"/>
            <a:ext cx="9925073" cy="3007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2870"/>
          <a:stretch/>
        </p:blipFill>
        <p:spPr bwMode="auto">
          <a:xfrm>
            <a:off x="0" y="-7495"/>
            <a:ext cx="12192000" cy="68654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3431704" y="1139659"/>
            <a:ext cx="8784976" cy="37179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 eaLnBrk="1" hangingPunct="1"/>
            <a:endParaRPr lang="it-IT" sz="2400" b="1" dirty="0">
              <a:solidFill>
                <a:schemeClr val="accent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/>
            <a:endParaRPr lang="it-IT" sz="2000" b="1" dirty="0">
              <a:solidFill>
                <a:schemeClr val="accent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lnSpc>
                <a:spcPct val="90000"/>
              </a:lnSpc>
            </a:pPr>
            <a:endParaRPr lang="it-IT" sz="2000" b="1" dirty="0">
              <a:solidFill>
                <a:schemeClr val="accent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it-IT" sz="2800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Saluti iniziali</a:t>
            </a:r>
          </a:p>
          <a:p>
            <a:pPr eaLnBrk="1" hangingPunct="1">
              <a:lnSpc>
                <a:spcPct val="90000"/>
              </a:lnSpc>
            </a:pPr>
            <a:endParaRPr lang="it-IT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it-IT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Giancarlo Giudici (Politecnico di Milano)</a:t>
            </a:r>
          </a:p>
          <a:p>
            <a:pPr eaLnBrk="1" hangingPunct="1">
              <a:lnSpc>
                <a:spcPct val="90000"/>
              </a:lnSpc>
            </a:pPr>
            <a:endParaRPr lang="it-IT" sz="2000" b="1" dirty="0">
              <a:solidFill>
                <a:schemeClr val="accent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endParaRPr lang="it-IT" sz="3200" b="1" dirty="0">
              <a:solidFill>
                <a:schemeClr val="accent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r>
              <a:rPr lang="it-IT" sz="3200" b="1" dirty="0"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it-IT" sz="2000" b="1" dirty="0">
              <a:solidFill>
                <a:schemeClr val="accent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/>
            <a:endParaRPr lang="it-IT" sz="1600" i="1" dirty="0">
              <a:solidFill>
                <a:schemeClr val="accent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Immagine 8">
            <a:extLst>
              <a:ext uri="{FF2B5EF4-FFF2-40B4-BE49-F238E27FC236}">
                <a16:creationId xmlns:a16="http://schemas.microsoft.com/office/drawing/2014/main" id="{07B832EC-1AD4-5821-C1E6-549CFA9399B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5792" y="-27384"/>
            <a:ext cx="2737416" cy="69475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980307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984261D-C494-868B-801A-857EFD44753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8" descr="data:image/jpeg;base64,/9j/4AAQSkZJRgABAQAAAQABAAD/2wCEAAkGBhQSERUUExQWFRUVGBcWFBYWFhoVFhcYFhgaIRcZGBoYHCcfGh8kGRkXIS8hIycpLCwsFx4xNTAqNSgrLCkBCQoKDgwOGg8PGSkiHSAsLCwqMSosKikqLC0qKTQpLCktLykpKiwsKiwqLCwpKS8pKS0qLSwtLSoqLCwsKSwsLP/AABEIAHoBnAMBIgACEQEDEQH/xAAcAAACAgMBAQAAAAAAAAAAAAAABwUGAgMEAQj/xABVEAACAQMBBQQECAgJCAoDAAABAgMABBEFBgcSITETQVFhIjJxgRQjM0JicpGhCENSgpKxsrMVFjQ1c3STosEXJDZTVGPD0iVERlW0wsTR0/AYJtT/xAAaAQEAAwEBAQAAAAAAAAAAAAAAAQIDBQQG/8QAMhEAAgEDAgIHCAIDAQAAAAAAAAECAwQREiExQQUiUXGx0fATFDJhgZGh4SPBM0KCJP/aAAwDAQACEQMRAD8AeNFFFAFFYu4AJJAA5knkABSq203u8zFYkeDTkZ/swev1j7h31WUlHiem3tqlxLTTXkhga7tTbWa5nlVM+qvrO3sUcz7elLzWd9xyRawDHc8x6/mIf/NVI0bZm71GQsis+T8ZNIx4QfpOeZPkMnyplaHuXt0wbl2mbvVfi4/u9I/aPZWeqcuB1/drK0/zS1S7F68WUC/3m6hJ1uDGPCNVT78cX31HnaG+fn8Ium9ksp/Ua+grDZq1gGIoIkx3hFz7yRk/bUVru8WztH7N5Czj1kiHGV+tzAB8s58qhwfNlqfSFNvTQoZ9fJCTTaq+j/6zcr9aR8fYxqY0/exfx9ZElHhIgP3pwn76b2i7YWd76MUis3fG44X/AEW6+7NZansTZXA+Mt48/lKvZt+kmDRQfJkT6Qo5016GPHwRUdD31QvhbmJoj+Wnxie8esPdxUwNN1SK4QSQyLIh+cpyPYfA+R50s9f3Kci1pKc/6uXv8g4HL3j31Qle80yf8ZBKO4+q48/myL9oqdco/ER7la3SzbSw+x+s+J9KUVRdh950d5iKYCKfoB8yT6hPQ/RPuJ7ryK1TT4HErUZ0ZaJrDPaKKKkyCiiigCiiigCqvtxvAt9MjBky8jg9nEp9JsdSSeSr5n3A1ZzSQ2Qshq2u3VxP6cduxKIea+i5SBSPABWfHe3tNASNvt7r1yva2+noIjzXiRskdxBeVOL2hcV1bP75ZFuBbalbG3kYhQyq4GWOF4o2y2CfnKWH66atctzpcUjxyPGjPES0bMoLISMEqTzHI0B1VU95O2f8G2naoFaZ2CRK2SpPViQCDgKD39SKtlJzV86vtAkHW2sOcngWQgv9snBH7EagLfuw26OpW7tKEWaJ+GRUBC8Lc0YBiTz9IdeqmrpSZuD/AAPtEH9W2vuvcoMjel+jNg+SyU5qAVu3G9qbT9RFv2UbwgRM59LteF/X4fS4c46ZFMuxvUmjSWNgyOoZGHQqwyDST240ZLvaVLeTPDLEqkjqD2MpVh5hgD7qk91uvSWF1JpF4QCrMbdifRyeZVSfmuDxr58Q6kCgGLtjtRHp9pJcPz4RiNc4LyN6qj9Z8ACe6q3ur2/m1P4R2yRp2PZcPZhhnj4854mP5IqpXbttDqwRSfgFp6zDkH58yPOQjhHgik8jmun8Hn/r3tg/41SCY3g7yLuzv47S2gilMkaMoYOXLuzjhHCwHzRUf/HzXv8Autf7OT/5Kj95N6kO0dlLIwVESBnY9AollyTir8N6ul/7ZH9j/wDLQENsttdq813FHdWAhhYt2kgRxw4RiOZcjmwA6d9b96O38+mtbLBHHIZu0yJAxOVKBQvCw68Z+6rNoW11peMy20yylACwXPINnHUDwNLff18vp31pP24KgG3+P+vf91j+yl/+St2j76HScQanatas2PTwyhc9CyOMhc/OBP6zTVFKH8IC/gMMEOVa4EnEFHN1jKMGzjmOJimB38PlUgbwNcetaqltbyzyHCRIXbxOB0HmTgDzIrVs3bvHZ26SfKLDEr568SoobPvzS7316s8zW2mQc5bh1Zx5cWIwfItlj4CKoBs3Z72Zb+6a3uUiRmQtD2YYZK+up4mOTw8xjHqtTSpMbzdmTpvwC+tBj4J2cD92QmSjNj8rMisfpim5pOppcQRzRnKSorr7GGefn3UB11ovpikbsOqqzDPTIBNb65NW+Ql/o3/ZNAJ/R97mr3SlrewilC4DFElYAkZwfjPA12Pve1C1Ia+00pGTjiUSR49hfiUnyyKz/B1/klz/AEqfulpsTQK6lWAZWBDKwBBB6gg8iKAi9l9rLfUIe1t3yAcMpHC6N4Mvd94PcTUPvP2xl020SaFEdmlWMiTixgo5z6JBzlRS/sbX+CNpFhiyLe54QEzyCzZ4B58Eq8j1xy8asX4QH82xf1lP3UtAMDQ74zW0MrABpYo5GA6AugJAz3ZNd1ROyP8AILT+rwfulqWoAooooArxmwMmvaWe97bExp8DiOHkGZiOqxnontbv8h51WTwsm9vQlXqKnHmVzePvEN0zW9u2LdThmB+WI/8AIO4d/XwrfsDuvNwFuLoFYTzSPmGkHcWPVU+8+Q66d12woun+ETrmCM4RT0kcePiq9/ieXcabG0e0UVlAZZTyHJVHrO3cqj/7gc6yjHPWkdu5uFbpWlrx5vnnz8DolmhtIckpDFGMdyIo7gB/gK16Dr0d5F2sOSnEygsOHPCcE4649vOvn/abaue/l4pCeHPxUS54Uz0AHzmPj1Pl0pz7s9Llt9PjSZCjlnbhPUBmyMjuOO7rV4z1PC4HiurD3aip1Jddvh64kHtHqepXxaKygkghyQZpPiXk+rxYZVPkCT5dKqNxuev1QsOxcjnwrIeI+ziUDPvrm2g3k30ssgWYxIGZVWIBOQJAy3rE4HjWe77WbmTUoA00zgseMGR3GOBvWBJGM461k3GT5nWp0bi2ouUNEUlnG7b72Q+zWytxeTMkACtH6TMzFAhzgcwMg5B6DPI05ti4tQiJhveGRFXMc6vxNnI9Bs4Y8jkEjuOSeVQNrsfcWn8KzMyhZopjEUY8ecu6nkBwkZx161B7pdo7h70QyTSPG0bkK7lwGXBBHFkjlmrRWlowu5yu6c5RcXGKXLfhl4YxNW26t7W6FtOTGWRXWQ/J+kWGGI5r6vUjHPqK79X0W3vYeGVVkRhlWHMjPRkYdD5jr50ud8OzE8kwuo044liVH4ebLwsx4ivXhw3UdMc8VW9gduZ7SVYgGmhc47EekwJ74vA/R6Hy61Zzw8M8sLBVKCrUJdZcVnn/AEaNtdhZdPcMCXhY/Fy9CD1Cvj1W8D0OOXgG3u6vLuS0U3iEMOUbtykkTHJnXuPmeZ647zZJIVdcMoIODwsAeYORkHvBAPtFbRUxhpeUea4v5XFJQnFZXPn67T2iiitDnBRRRQBRRRQBSQ2CvBpmu3drN6CzsVjY8gTxloefgyOR7SBTvqn7f7t4dTQEt2U6DCSgcXLrwOvLiXOe8EZOOpBAuFaLi+jjKK7qpkbhjDMAXbGeFQepwCcClLDoO0lsOyiuI5UHJWZo3IHdzmTj+3NdWj7pbme4S51a5MzIQVjRiehyAXwoUZ58KAZ8aAvG3W0YsbGafI4wvDED3yPyQefPmfJTSZ2A1DU7KN5LfTnn+E8LmZkkJZcHhwVPMElmz3lqYu8rYm61KW2jRkS1jbimyxDkscEqoUglY+LHMc3NXu3t1RVRAFVQFUDoAowAPYKAQm3uo6nqEAFxpjRCEmTtVSTKrwnjByccJGCfqimruz2o+HafFIxzKnxU3jxoB6X5y8LfnVaXjBGCMg8iO40vN32wl1pt5cYaNrOUkoA57RSp+LJUrj1SVPPuB7qAgdZ/0ut/qp+4lqwb293xvoVmt1zdRcgMhe0jJ5oSe8E8QJ+kO+stQ2FuH16LUAY+wQKGBY9pyjdTheHHVh30waAr2w+yKadaLAvNvWlfHryHGT7ByAHgBS9/B66331oP+NTiNL/dRsJcaabn4QYz2xjKdmxb1O0znKjHrD76Aqu8qxSbaKyikXiSRIFdTkZUyy5HLnV8/wAkul/7Iv6cn/PVf3hbv7661GK7s3iQxRxhWdiGDo7nIHAwI9Ida5v4vbS/7dD9q/8A89SC/aBsbaWTO1tCIi4AchmOQucesx8TS0/CBj4pbBc44jKufDLQjNT+zei66l1E13dxSW4J7VFK5YcJxjEK/O4e8dK3bz9hbjUJbRoDGBAXL9oxU+k0ZHDhTn1D4d1QCv3m4dxG5jv5WkAJRWBVWYdASHyATyz3VFbl9LszdSJcxEX0LFkEpyPR5Nwp07RGHPOe4jocPSlzt7u2mnu4r3T3SK5QjjLEqG4R6L5CnJx6JBHpKfLmAwridY0Z2IVVBZiegCjJJ9gFfPWla9fT6lNqdvZNc5Z0jyrFYxwgKMr84RYH55PfTc2z0u+u9N7CIRJPKFWfMjBFXrIEbgJPEQF5gcmNSGxGzQsLKK35FlGZGHRpGOXI8snA8gKAWev7UaxeW0tvLpJ4JV4SQkuQeqsOfUMAR7KlNxevN2c1hNlZLdiyK3JgpbEiYPThk/eU1cUutU2AuU1qPULMxhG4fhCMxUtn0ZOEBSDxJg88ekM1IGNXJq3yEv8ARv8AsmuutF9CXidR1ZWUZ6ZIIFQBV/g6/wAkuf6VP3S02XcAZPIDmSe6knoG7TXLJCltcwRKxDMFfOSBjPpQHuFd8+7jWrsdne6ioiPrKhZ+IeaKkan3mgI9boartNHJCeKG24DxjmpWDJ4h5NK2Ae8c6sP4QH82xf1lP3UtXDZDYu306Hs4ASWwZJGwXkI6FiO4c8Achk+JJit6myM2o2iQwFA6zLIe0YqOEI46hTzywoCd2R/kFp/V4P3S1LVwaDZNDawRPjijijjbHMZRADg+GRXfQBRRRQHLqeoLBDJK59GNWdvYo6DzPT3186Qxy6lfAE/GXEmSeoUHqfYqD7Fpqb5tW7OyWIdZ3AP1I/SP97gqC3JaOGea5I9QCJD5tzf7go/ONYz60lE+gsP/ADWs7nm9l67/AAGhZWkdrAqLhIokxz7lUZJJ+0k+2kBtttY1/cl+YiXKwoe5fEj8pup9w7qZu+PXjDaLApw1wSG/o0wW+0lR7CapG6nZkXN32jjMdvhznoZD8mPdgt+aPGom8vSi3R0I0aUrypx5evm9i57td3gt0W5uFzOwBRT+JBHh+WR1Pd08aYdAFKrebttd2t32ULhIzCp9RSSWLAsCRkEYwMeFabQRzIqrf1+O77eAq52y7HxZj9pNN7ZjeDYWlpBGUkjbgHGBC3N8ekxb52Tk5GeRHSl1a6A62Xw8MpCTrGIyuc4wcsc9M4GO8U/Fkt7u1WSRY5IXQSYcBkAxk54uQxz9mDWVNM7XSlam4xjJNpNp4eN1y4fMjNW3iWcEcTu7ETJ2kYRGJKflEHGPfVOXaKC41qzmswSWDRzAoUOMNzPiQpJz9EVle7Y2M2p2hUqYFjlgkLpwxgOMJyYY4e7pgA1IixhXXreO2ijjWGCR5ezUKPTDAZ4ep9JP0qs239zw06MKMXmMk3CT34c1h7dwxar8Wg2Ni0t1wxwlubuxwFz1CZ5Lk9y9TVgNInbLVZtT1L4PGfQWQxQr83IOHkb7Cc9yj7bzeDxWVvKvJx1aY4zLuL9PvisFbhBlcflLH6P94g/dVk0Laa3vFLQSq+PWHMMv1lPMfqqqWW5mzWMCRpXfHpOG4Bn6Kgch7c1RNptn5tGu45YJCVOTE5HPljijkA5HkR7Qe7FV1Sjuz2RtrS4fs6Empcs8GPuiuTSb4TwRSjkJERwPDiUHH3111qcZrDwwooooQFFFFAFFFFAFFYPKB1IHtOKyzQHtFFeFgKA9orFJAeYII8udZUAUUUUAUUUUAUUUUAUUUUAUUUZoAoozRQBRRmjNAFFFGaAKKwaUA4JAPgTzrPNAFFFFAFFeZrHtRnGRnwzz+ygM6KM0UAl9910Tdwx9yQ8XvdyD9yCrtumsuz0yM98jSSH3sQP7qil7vjb/AKS9kMePtemnu/XGm2v9Ev31jH42d676vR9KK5/sVO9/UO01Ep3Qxog9rDiP7Q+ymFuj03stORsc5meQ+zPCv91R9tKveM2dUuvrr90aU7diEA060A/1EZ+1QT99RDebZpf9SxpQXPHhknKrm1+xMOoIokyjpngkXHEM9QQfWHTl9hFWKqFthvXitWaKBRNKpIY5xGhHUEjmxz3D7e6tZYxuca1hWnUXsfiR5ou7NorW5tZZxJDPhkwhVo5B0fmx8F5fRpV6jLd2XaWUjuiZy8YY8Dg94+iw8OvfzFWjRd8lys2bkLJE3VUUIyeaePsY+8VeL2LTdYjA7RWceqVYJOme7Dc8eRBFZYUl1TtxqV7Wo3cx1RlvlLg+3vE/d6nZmLhjsykmPlDcu4z48PCAf/vWmRuV0TghkuWHOU8CfUj6n3vy/MrQ+6GzhPHPdsIxzIYxx5HgWP8AhWzWN7FvaqkNjGsqoAueaRKB3L85j59PM1EVpeZFrit7zT9jaqTzxbzjuyxmmkBpN2NP1kmbksc0quT3LJxAP7MMG9lN3Yra9dQgMgXgdG4ZEznBxkEHvBH6jURvF3fC9XtocLcIMeAlA6KT3MO4+eDywRpJakmjnWc1b1J0a+yksP5F2imDKGUgggEEHIIPQgjqKTm8jXW1C6Szto2doXdTy5tJ0bl3KuD6R9vQDPDsVtzNp0vwe4DdiG4XRvWhOeZXyz1X3jn1d8USZ41C5bBLADLDu5jrTOtEum+j62trVt1Xy7zn0PT+wtoYc57KNEz4lVAJ+2u6vBXtaHKbbeWFFFFCAooooApU7xNvbmS7XTNN+WY8Msi8mBIzwK3zOFebP1HQYINNU0l9zCiXVNQmk+VBbGeo7SZy/wCyooDttNwCOvFdXczzHmxQLwgnrzkDM3tOM+ArHStgtV0y7iFncCa1dsSCQkIi/O44y3XA5NGck4BwOreooCr7wttl021MmA0rnghQ9C2Mktj5qjmfcO+l5ou7e81dRdaldSIsmGjiXm3CeYIU+hEMdBgnvNZ740Eur6dDJ8kezBz0xJOFf+6q051GOlAJ3Vdys1oO20y6lEqcwjEIzeSumFz9Fhg+NWTdXvDa/R4bgBbqH1sDh7Rc44uH5rBuTDpkjpnAv9JS2jEO1xWLkJCxcD/eW3G/98BvbQHR+EKzZsgpOWM4wCRknssDl7ase6Pbc3luYJifhNuOF+L1nQHCuc94Pot5gH51V/f58rp315f2oKx3k6LJpl6mrWg9Evi5TovE3I8WPmyDkT3Pg9TUgv23u2C6daPMcGQ+hCh+fIRyz5AZY+Q8SKUW5u6lfWWMzOXaGV34ickuY2zjzDZ99SumxttFqnbyKwsLXAVG+d3hD3cTnBbHRVUd4Nb9lR/+13f1Zf1Q0B1fhCSEQWmCR8bJ0OPmCpLc7tsbiE2dwSLm2yo4shnjU45558SH0T+afGov8Ij5C0/pJP2Kx3pbPyWVxHq9nyZCvwhR0JPIO2OqsDwN7VPiaAYW2e1KafaPO+CR6MSflyH1V/xJ7gCaSm63UJptcjknZi8qyyNnIB44iwIHcMEY8sVMQyvtJqSEoyWNqFLqT1Lc2U4+c7Dh8kQnkTXTYRhdr3AAACkAAYAAtFwAO4YoCV/CClK2MBBI/wA47jj8VJ4Vw6fuKSSKOT4bOONFbGF5cSg46+ddn4Qo/wAxg/rH/Ckrk0/eDrCxRqmksyqihW4ZPSAUYPTvFAb13BIDn4dcfor/AO9T2+hiNImwSDxw8wcfjVrk2b241Sa6ijn00wxOSHlIk9ABSQefLqAPfXVvq/meb68P71KgFJ2S3Oi8s4bk3kyGVeIqFBA5kYBLeVZ6/uxvNMia7sr6VuxBeRTlG4F6kekVcAcyrDoD16V1bE74rG0sLe3lE3HEnC3CgK5yTyPEPGvdq97gv4Hs9Pt55JJ1MbEoPRVuTcKqSSSMjJwB1qQX3d3tWdQsUncASAtHKFGBxoeo8iCpx3ZxVG2y2zu7++Om6Y3AFJWaYEqcr8p6Y5oi9CRzY8h3A3Dd9sy+naaI3x2p45ZADkB2HJQe/ACjPiDVJ/B4gVheSnnITEpJ64IZj9rdfqioB1wfg+QlMzXczSnqyqgXPsYMx/SrZstsbqunXyRRziaybJcyE8KqOoCE5STw4SVPf0wGtRQCn/CGkItLbBI+NboSPxTeFM3TWxBGSfxaZJ+qKWH4RP8AJLb+mf8AdNVt2xuWj0Sdk9YWuMjuDIAT9hNAUHUdor3Xbt7WwkMNpH68oJXiXOOJyPSIbB4YxjI5nykv/wAe4OD+Vz9r+Xwpw58eHHF/e99SG4a0RdNZwBxPNJxnv9EKFHuXn+caZNAJHTto73QbtLa+kM1pJ6khJfhXpxxk+kOE44oznA6dQS7EcEAjmDzBHQ0ud/FmjaaHOOKOaPgPf6WVYe8HP5o8Ksu7y4Z9Ls2br2EY+xcA/YBQC131QYvo2/KgX7Vd/wDAimFuwug+l2/0QyH8x2A+7FVzffpnFDBOB8m7Rt7JBkf3kx+dWO5HVcxT25PNGEqjycYb7Co/SrFbVDv1f5ejYtf6v9f2jg2h3fzXmrzYykJ7N3lI5YKKCq/lNkHl3d/mwb3U7fTLRA7FY41CRqTxSPwjkFHzj9w78Csds9qRYW/alC5J4EA5DiIJHEe4cj+qkFreuzXkplncux5AdFUdyovcP19+TSTUOHEW9Grfxj7R4px278Dc2b3uRXVwsLxGHjPDGxcMC3crchgnoOvMgVQ9pd2d3byMY42niJJV4xxNg/lqPSB9xHnVc1DSJ7Yp20bxF1DpxDBI8R4Hy6jlTq3b7bC9h7OU/wCcRAcefxi90g/UfA+0VVPXtI9NaDsf57bDg+K4/XIjbizdDh0dD4MpU/eK1pGWPIZPkM08N52sX1ssclrjsRntTwByGzy4uIHC47x39T0qkWu+O9XqkDefZsv7LiqOKTw2eyheVq9PXCCf/X6IDTtib24I4LaT6zr2a/pPj7qy2p2Rew7NZZY2kcFjGhJKAYwWJA68+7uNS2o727+UYVkiH+7Tn9rliPdUfs1spc6lNxZbhJzLO+WHngn128B9uBTCeyLqpXh/JXcYxXJb/nyL/uWs+ztZ5m5K7gAnkOGJebezLEfmmorZDeHdTal2XEZIJ5ZOFGHONDxFSp6gBQORyMeFSW8fXYrGzXT7bkzIFYDqkXfk/lPz9xY+FcO5jZ3nJeOMAAxxE9+flGHsGFz5tWnNRRyWoypVbqrH49o5/D9dhxb67NVu4XAw0kR4z48DYBPng49gFM7Yqbi0+1OcnsYwe/mEFKHTtPm12+lZ5eBVHFzBYInFhERcge/PcTzpo7EbELpyygSGQyMpyV4cBQcDAJ7yTn2eFTDeTfIyvtELeFCcuvHl3/P5ItFFLXafew1pfPCsSSxR8Ib0ir8eMtg8xyyBjHUGr9pN920EcvCU7RFfhPMjiGQDjyNaKSeyOXVtqlKMZzW0uB2UUUVY84UUUUAUjtfjl0LWDeKhe1uWbix/vDxSR56Bw/prnqOXjh41z31hHNG0cqLIjDDI4DKR5g0BC6dvC0+aMOt3AARnDyLG48mVyCKgtS3x2q3MVvbq92XcK7Q+kFz+Ry+MPeQOWM888qLvchprtxCORPopK3D7uLJH21YNnNhbOxybeBVYjBkJLyEeHExJA8hgUBVN9Ox0l1BHcwAmW24iVX1mjOCSuOrKyhgPDi78V0bD73rW5hVbmVILhQA/aEIjkfORj6PPrwk5HmOdMKqlr263T7tzJJBwyMcs8TGMsfEhfRJ8yM0BjtHvSsLWIsJ453x6MULrIzHuyVJCDzP39KqG6LZ+a4uptWugQZS3YgjGeP1nXPzQoCL4jNWjStzumwMG7EykHI7ZzIo/N5KfeDV1VQOQ5UAoN/nyunfXk/ahpr3+nxzxPFKodJFKup6EHqKjtotjra+MRuYy5hJMeHdMFiufVIz6q9fCpqgInZjZqKxtkt4QeFcksccTsfWdiOpP6gB0FLDZb/Su8+rN+qKnLUHabGWsV494kZFxJkO/G5B4sZ9EnhHqjoO6gF9+ER8haf0kn7FNae1WSMo6hkdSrKeYZWGCD7RUZtLshbX6otyhcRksmHZMEjB9QjPKpkCgIfZXZWHT4BDADw8TMzNzZmbvY9+BgDyUUs7X/TCT2H/wi05ag02MtRem+EZ+EnkX43x6gT1c8PqgDpQFH/CG/kEH9Y/4MlWrRtuLBbeFWvLYERxggzICCFGQedSe0mytvfxrHcoXVG41Adkw2CM5Qg9Car3+RfS/9Q39vN/z0BNfx807/bbX+3j/APeoLfUf+h5vrwfvUrP/ACL6X/qG/t5v+erPregQ3cBgnUtGeElQzKfQIK81IPUCgKvuz0K3fSrRnghZjHks0SMSeI9SRk1S9qNNk0DUVvbZSbSdiJYhyUZ5tH4DvZD3EEdBzcOkaTHbQpBCvDHGOFASWwM+LEk9e+jV9HiuoXhnQPG4wynI8wQRzBBAII5gigDTNSjuYUmiYPHIoZSO8Hx8DnkR3EEUlIJpNnNVk40ZrK4zwlRn0MkrjuLx5IK94Oe8U4tndmYLGMxW6ssZJbhaR5ACeuOMnGfAcs866dU0iG5jMU8ayRt1VxkZ7iPAjxHMUBGWu32nyIHW8t+HGfSlVGHtViGHsIqBTe9byX8VpbJJcByVeWMEqp7ioxl1Hzm5ADmM1hPuO01m4gkqj8lZm4fvyfvqz7PbH2liCLaFYy3rNzZ2x+U7EsR5ZxQC9/CJ/klt/Sv+6amQtgs9mIXGUkhCMPoumD9xrTtLsjbX6Kl0hdUJZQHZMEjB5oRnkaloYgqhR0UAD2AcqARuxu0L6BeS2V6G7CRuJZACQO4SqB6yMoXixkqV8jTYG3en8HH8NtuHGflkz9mc+7Fdet7OW94nZ3MSyqOY4hzU+KsOan2EVUP8hum8XFwTYz6vbNj2Z9b76Apu2W0L6/dxWNiGMCNxvKVIBPQysD0RVLcOcFi3sp1abYLBDHEgwkaKi/VRQB9wrm0TZ23s4+ztoliUnJ4RzY+LMebHzJNSVARO1OifC7SWDvdfRPg45of0gKQ+x2uNYXyO+VAYxzg9QpOHyPokA/m19HUlt72yfYzfC4x8XMcSY6LL4+xhz9oPiKyqL/ZHb6KrReq3nwn4jV1/SEvLaSFj6Mi+iw54PVGHsODXztiayuuY4JoHBwRkcSn7wfvBpo7pdtBIgs5T6aD4kn56D5ntXu+j7DUhvJ2B+GJ20A/zhBjHQSqPmn6Q7j7j3YiS1rUjS0quyrSt63wv7d/c+ZncwW+u2AKkLIvQ9WhlxzU+Kn7xg9RyT13aXFhc4biimjOVYH7GU9GU/Yeh7xWeg7QT2E/HGSrA8MkbA8LAHmrr15H3g03LLXdP1qIRSgCXqI2PDIrd5if53u94qu0+89eKlg2saqT/AB+jm2B3mG8kW2njxKQ2HX1H4Rk8Sn1TgHpkHyrg23udJt7gxTWTNJwhmaHEQ9LOOjrk8vCsrTdZNZ3kNxayCRI3BZJPQk4DyYAgcLeiT+TXNvq2fYtHdqMqF7KUj5uCSjHyPERnxx41Z6tO55KatpXcfZSajJcm1uaNmbzRpbiOJLKXjduFTKe0XPdkdoR9xqybf7eDTgtvBGO1ZOJeQEcakkA8I6nIOByH6qp+57Z1pbr4SR8XADwnuaRhgAeOFJJ8MrVy1bdoLy9e4uZD2forHFHyPCoA9Jz0ycnCjv60jq07E3Pu8LrFSTcYrfLb37BZ7LbLz6pclmZuHi4p5m59eoBPViOg7vZTS28vI7DS2hjBTjXsIQvdkc8n6oYk9T7TWjaDb2002PsLZUeRBhYo/k0P+8Yd/iB6R78daytLga1pLK2O2wVOOQWZOakeAPI+xiKJJZS4lK9WpVlCtUjikmsL+/XciJ3GIeyuTjkXjAPeSFOR7sj7TV+2i1tLS2knfoi5A/KY8lUe1iBUNu+2O/g+3Ic5llw0uDlVIzhV7uQJye8+WKW29DbUXc3YxNmCI9R0kk6FvNQMge894qc6IGfsVfXstPw53fyXnyIHZ3TH1C/RG5mWQvMfo54pD9mR7SK+kEXAAHIDoPCqBuk2TNvAbiQYlnA4QeqxdV9hY+kfILTBqaccIz6UuVVq6Y/DHbzCiiitDlBRRRQBRRVQXefafDzYntFmD9lllAjL45ANxZ59By6kCgLfRRUXtJtHDY27TzkhFwMAZZixwFUZ5k/4GgJSioTZLa2HUYTNAHCBzGeNQp4lCk8gTywwrl/j5b/wj/B2JO3654R2fyfaetxZ9Xy60BZaKhdrNq4tPgE84coXVPQUM2WBxyJHLkakdMv1nhjmTPDKiSLkYPC6gjI8cGgOmiiigCioLa/bCHToRNPxEMwRVQAuxIJ5AkDAAJPOunZraKK+tkuIc8D55NgMpUkFWAJwQR40BKUUVU5d5VomofAHLpLxBOJlAiLMoZRxcXfxADI6nFAWyiiq9tjtvBpsaPOJCsjFV7NQxyFyc5YdwoCw0VhHJxKCOhAP21CbUbb2mnqDcS8LMMpGoLyMPEKO7zOB50BPUUrl/CDseLHY3GPysRH7u0zV52b2ttr+MvbSh8esuCrpnpxKeY9vQ91ATFFFFAFFFFAFFFFAFFFFAFFFFAFFFFAFcup6ak8TxSrxI4KsPI+HgR1B7iBXVRQlNp5R857VbLzabcgZbhzxQTDlnByOY6OvLI9/Q00Ngd5CXYWGchLjoO5ZfNfBvFfs8BbNa0OK6iaKZAyH7VPcynuI8aRm2G7+ewYuMyQZysqjmvgHA9U+fQ+XSsGnB5XA+hp1qXSEFSrbTXB9vrmvsNTbLd1DfemPipwOUgHJvASD53t6j7qTev7H3VkfjoyFB5Sr6UZ8CGHq+/Bqz7K73ZoAI7oGeMcg+fjVHnnk/vwfM00dG2rtLwYilRyRzjPovz7ijc/8KnEZ8OJWNS76P6s1qh+Pvy+olNH3kX1uAFm7RR0WUdoPtPpffVgTfZOQQ9tC2eRwzAH2g8VMDU93VhOctbqp8Y8xH7EwD7xUFNuTtD6ss6+XEjfrSo0zXBlve+j6u9Snh93kystvonVeGK2gjA6D0iB7ACoqt61t9e3QIknYIfmR/Fr7+HmfeTTMg3K2YPpSTv5F1Uf3Uz99WDTNhLG35pbpkfOf4xh55fOPdimib4se+2FLenTy/XbkS2zewF1eEFI+ziP42QcKY+iOr+7l5inTsnsjDp0TKjElsNLIxxxcIPd0UDJ/xJrm1/ePZ2oIMglkH4uLDnPgT6q+8+6lNtZvEuL7KfJQn8UhJ4vrt1f2ch5U6sO8SV30hs1ph6+/gWPeLvN7UNbWjegeUsw+cO9E+j4t39By5mP3abAm6cXEy/5uh9FT+NYd31Aevj08cdOw+6p5is14pSLqsR5O/wBbvRfLqfKnHBAEUKoCqoAUAYAA6AAdBUxi5PVIpc3VK1p+723Hm/XPwM1Fe0UVscAKKKKAKKKKAK+bNpNnpLzWNRWHPaRdpOijq/ZmPKrjo2GJHmAO+vpOk5sb/pTffVm/ahoC3brduRqFoBIw+EQ4WYdOL8mT84Dn9IN5UududVk1q6mSBj8DsIpZS49VmRGJfz4mXgX6IZu811by9kriyuzc2HEqX2YHSPqJJeqDwEh5g9zA8xyq52Wxq6bod1EMGRrad5nA9ZzC3IfRUeiPIZ7zUg4twX82yf1mT93FUL/2w93/AKOprcF/Nsn9Yk/dxVC/9sPd/wCjoCd39fzYv9Yi/ZerfsZ/N1n/AFaD90tVDf1/Ni/1iL9l6t+xn83Wf9Wg/dLUAmaKKg9tNpBY2U1wcZVcRg/Okbkg/SIz5A0At9pVGsa9Hac2trMEzYPIkYMvPzbs4vc2K2bqrptP1G70qUnBYvAT3lRnI+vDwt+Yar26/eBZafHM1x2r3Ez5dlQN6K9BksOZYux9o8K59v8Ab61uLy1vbLtFnhI4+NAoYI3EnMMc9XU+TeVSD6Jr532x2ce+168giIEnDxoDyDMkERC57s8xnuOKfWi6qlzbxzxnKSorr5ZHQ+YOQfMGlVpf+l0/1W/8PFUAnt0+35ukNpcki7gyp4uTSKnIk5+ep5MPYe84ifwif5Lbf0r/ALo1s3r7GSRSDVLH0JoSHmCjmQv43HeQOTDvX2HNY3m7Zx6lpdpKuFkWV1mjBzwP2Tf3T1B8PMGpA59U1hbSxe4fmIouPHiQvJfecD30qt2OyH8KSy6lf/HZkIRG5ozDqSO9FyFVenI9cVfN4tm0ui3CoMkQq+B4RlXb+6pqN3G6gj6Wsa44oZJFcfWYup96t9xqAXR9EgZOAwxFOnCY1K48MYxSY272fbQr2G+scrE7FWjySoOMtH5o6gkDuK8ui4etKv8ACB1BFsoYifTeYOo7+GNH4j9rqPfQDNsrtZY0kQ5V1V1PirAEfca31E7J2bQ2NrG/rJBErZ7iqKCPcalqAKKKKAKKKKAKKKKAKKKKAKKKKAKKKKAKxeMEEEAg8iD0I86yooBf7SboLefL25+Dv4AcUR/N6r+aceVLjV93N9bHJhMijo8Pxg9uB6Q94r6Hrys3TTOnQ6Vr0VhvUvn5nzfa7ZX1v6K3My4+a54se6QHFSse9rUR+NRvbEn+AFPS5sY5RiSNHHg6hv1iqlrGzNoG5WsA9kKf8tV9nJcGe6PSFvVfXorP08haT71tRYfLBfqxIP1g1FT6xe3p4TJPP9BSzD9BOX3U7dE2ZtOvwWDPj2KZ/ZqyRQqgwqhR4KAB9gp7NviyJdJUKT/jorP08hFaHulvJ8GRRbp4yc39yLz+0rTO2Y3b2tlhwvayj8bJgkH6C9E/X51ahXtXjBI59x0jXrrDeF2I8xXtFFXOeFFFFAFFFFAFFFFAFKfZLSpl2lvZWikWNlm4ZDGwRstFjDEYPQ9D3GmxXlABUVFbXRFrC7VQWZrecKqgkkmNsAAcySe6paigF5uO0+SHT3WWN42+EOeGRGRsFI8HDAHHI8/Kof8Agqb+NfbdlJ2WPlezbs/5Jj18cPrcuvXlTbrygF/vusJJtOVYo3kbt4zwxoztgK+ThQTjpVc0febqFvbwwjSJmEUaR8WJhngULnHY8s46U5K8oBYabvUv5Joo20mVFd0RnImwgZgCxzCByBzzI6Vo3rWlxqF7a2EUcogDB5phG3Zhmzz48cPoR8R69XA601qKAjIdl7VVCi2gwAAPikPIdOork1vYq2uLeWEQxIZEZQ6xKGUkeiwIGeRwfdU/RQCx3KzXMMU1lcwyp2LFomdGVCGYiRVYjBw/pDB5hz4VyabpUw2qmmMUgiKtiQxsIz8RGOT44TzBHXupsUUAMua+e96G66S2nMlnE8kE2SEiRnMT45rhQfRPMqe7mO4Z+haKA0W8eYlBHzQCCPLmCKTupbGX+jXTXOmKZrd/XhALkLnkjIPScDJ4WX0h395Z00UAozvsuiOBdLm7bpjMhGfqiLiPs++sNmtg7zULxb/VhwhcGO3IwTwnKKU58CA8+E+kx69+W7WVAAooooAooooAooooAooooAooooAooooD/9k=">
            <a:extLst>
              <a:ext uri="{FF2B5EF4-FFF2-40B4-BE49-F238E27FC236}">
                <a16:creationId xmlns:a16="http://schemas.microsoft.com/office/drawing/2014/main" id="{4EAEED63-8562-BB98-1BA7-37D0329F309A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206500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074" name="Rectangle 7">
            <a:extLst>
              <a:ext uri="{FF2B5EF4-FFF2-40B4-BE49-F238E27FC236}">
                <a16:creationId xmlns:a16="http://schemas.microsoft.com/office/drawing/2014/main" id="{FE1807DB-E2B9-46F2-C3C7-3EE6F13BBBB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07568" y="2924945"/>
            <a:ext cx="5529064" cy="30592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 eaLnBrk="1" hangingPunct="1"/>
            <a:endParaRPr lang="it-IT" sz="2500" b="1" dirty="0">
              <a:solidFill>
                <a:schemeClr val="accent3"/>
              </a:solidFill>
              <a:latin typeface="Minion Bold" pitchFamily="18" charset="0"/>
              <a:cs typeface="Times New Roman" pitchFamily="18" charset="0"/>
            </a:endParaRPr>
          </a:p>
          <a:p>
            <a:pPr algn="ctr" eaLnBrk="1" hangingPunct="1"/>
            <a:r>
              <a:rPr lang="it-IT" sz="2500" b="1">
                <a:solidFill>
                  <a:schemeClr val="accent3"/>
                </a:solidFill>
                <a:latin typeface="Minion Bold" pitchFamily="18" charset="0"/>
                <a:cs typeface="Times New Roman" pitchFamily="18" charset="0"/>
              </a:rPr>
              <a:t> </a:t>
            </a:r>
            <a:endParaRPr lang="it-IT" sz="4000" b="1" dirty="0">
              <a:solidFill>
                <a:schemeClr val="accent3"/>
              </a:solidFill>
              <a:latin typeface="Minion Bold" pitchFamily="18" charset="0"/>
              <a:cs typeface="Times New Roman" pitchFamily="18" charset="0"/>
            </a:endParaRPr>
          </a:p>
          <a:p>
            <a:pPr algn="ctr" eaLnBrk="1" hangingPunct="1"/>
            <a:endParaRPr lang="it-IT" sz="2400" b="1" dirty="0">
              <a:solidFill>
                <a:schemeClr val="accent3"/>
              </a:solidFill>
              <a:latin typeface="Minion Bold" pitchFamily="18" charset="0"/>
              <a:cs typeface="Times New Roman" pitchFamily="18" charset="0"/>
            </a:endParaRPr>
          </a:p>
          <a:p>
            <a:pPr algn="ctr" eaLnBrk="1" hangingPunct="1">
              <a:lnSpc>
                <a:spcPct val="90000"/>
              </a:lnSpc>
            </a:pPr>
            <a:endParaRPr lang="it-IT" sz="2400" b="1">
              <a:solidFill>
                <a:schemeClr val="accent3"/>
              </a:solidFill>
              <a:latin typeface="Minion Bold" pitchFamily="18" charset="0"/>
              <a:cs typeface="Times New Roman" pitchFamily="18" charset="0"/>
            </a:endParaRPr>
          </a:p>
          <a:p>
            <a:pPr algn="ctr" eaLnBrk="1" hangingPunct="1">
              <a:lnSpc>
                <a:spcPct val="90000"/>
              </a:lnSpc>
            </a:pPr>
            <a:endParaRPr lang="it-IT" sz="2400" b="1" dirty="0">
              <a:solidFill>
                <a:schemeClr val="accent3"/>
              </a:solidFill>
              <a:latin typeface="Minion Bold" pitchFamily="18" charset="0"/>
              <a:cs typeface="Times New Roman" pitchFamily="18" charset="0"/>
            </a:endParaRPr>
          </a:p>
          <a:p>
            <a:pPr algn="ctr" eaLnBrk="1" hangingPunct="1">
              <a:lnSpc>
                <a:spcPct val="90000"/>
              </a:lnSpc>
            </a:pPr>
            <a:r>
              <a:rPr lang="it-IT" sz="2800">
                <a:solidFill>
                  <a:schemeClr val="accent3"/>
                </a:solidFill>
              </a:rPr>
              <a:t> </a:t>
            </a:r>
            <a:endParaRPr lang="it-IT" sz="1200" b="1" i="1">
              <a:solidFill>
                <a:schemeClr val="accent3"/>
              </a:solidFill>
              <a:latin typeface="Minion Bold" pitchFamily="18" charset="0"/>
              <a:cs typeface="Times New Roman" pitchFamily="18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it-IT" sz="3200" b="1">
                <a:solidFill>
                  <a:schemeClr val="accent3"/>
                </a:solidFill>
                <a:latin typeface="Minion Pro" pitchFamily="18" charset="0"/>
                <a:cs typeface="Times New Roman" pitchFamily="18" charset="0"/>
              </a:rPr>
              <a:t>25 febbraio 2016</a:t>
            </a:r>
            <a:endParaRPr lang="it-IT" sz="1200" dirty="0">
              <a:solidFill>
                <a:schemeClr val="accent3"/>
              </a:solidFill>
              <a:latin typeface="Minion Pro" pitchFamily="18" charset="0"/>
              <a:cs typeface="Times New Roman" pitchFamily="18" charset="0"/>
            </a:endParaRPr>
          </a:p>
          <a:p>
            <a:pPr algn="ctr" eaLnBrk="1" hangingPunct="1"/>
            <a:endParaRPr lang="it-IT" i="1" dirty="0">
              <a:solidFill>
                <a:schemeClr val="accent3"/>
              </a:solidFill>
              <a:latin typeface="Minion Bold" pitchFamily="18" charset="0"/>
            </a:endParaRPr>
          </a:p>
        </p:txBody>
      </p:sp>
      <p:pic>
        <p:nvPicPr>
          <p:cNvPr id="1028" name="Picture 4">
            <a:extLst>
              <a:ext uri="{FF2B5EF4-FFF2-40B4-BE49-F238E27FC236}">
                <a16:creationId xmlns:a16="http://schemas.microsoft.com/office/drawing/2014/main" id="{44B42140-2557-A183-FB9C-F93DA51021F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2870"/>
          <a:stretch/>
        </p:blipFill>
        <p:spPr bwMode="auto">
          <a:xfrm>
            <a:off x="2191410" y="2132856"/>
            <a:ext cx="9925073" cy="3007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4">
            <a:extLst>
              <a:ext uri="{FF2B5EF4-FFF2-40B4-BE49-F238E27FC236}">
                <a16:creationId xmlns:a16="http://schemas.microsoft.com/office/drawing/2014/main" id="{01752BAD-CCEF-55DF-E976-EE66CAD14A4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2870"/>
          <a:stretch/>
        </p:blipFill>
        <p:spPr bwMode="auto">
          <a:xfrm>
            <a:off x="0" y="-7495"/>
            <a:ext cx="12192000" cy="68654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3FF301E2-FB52-FBD5-32E3-A35AB63655B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31704" y="-99392"/>
            <a:ext cx="8784976" cy="75959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 eaLnBrk="1" hangingPunct="1"/>
            <a:endParaRPr lang="it-IT" sz="2400" b="1" dirty="0">
              <a:solidFill>
                <a:schemeClr val="accent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/>
            <a:endParaRPr lang="it-IT" sz="2000" b="1" dirty="0">
              <a:solidFill>
                <a:schemeClr val="accent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lnSpc>
                <a:spcPct val="90000"/>
              </a:lnSpc>
            </a:pPr>
            <a:endParaRPr lang="it-IT" sz="2000" b="1" dirty="0">
              <a:solidFill>
                <a:schemeClr val="accent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it-IT" sz="2800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Dialoghi con i protagonisti del mercato:</a:t>
            </a:r>
          </a:p>
          <a:p>
            <a:pPr eaLnBrk="1" hangingPunct="1">
              <a:lnSpc>
                <a:spcPct val="90000"/>
              </a:lnSpc>
            </a:pPr>
            <a:r>
              <a:rPr lang="it-IT" sz="2800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 MINIBOND COME LEVA PER LA </a:t>
            </a:r>
            <a:r>
              <a:rPr lang="it-IT" sz="2800" dirty="0" err="1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COMPETITIVIT</a:t>
            </a:r>
            <a:r>
              <a:rPr lang="it-IT" sz="2800" cap="all" dirty="0" err="1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à</a:t>
            </a:r>
            <a:r>
              <a:rPr lang="it-IT" sz="2800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DELLE PMI </a:t>
            </a:r>
          </a:p>
          <a:p>
            <a:pPr eaLnBrk="1" hangingPunct="1">
              <a:lnSpc>
                <a:spcPct val="90000"/>
              </a:lnSpc>
            </a:pPr>
            <a:endParaRPr lang="it-IT" sz="2800" dirty="0">
              <a:solidFill>
                <a:schemeClr val="accent3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it-IT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Moderatrice: </a:t>
            </a:r>
          </a:p>
          <a:p>
            <a:pPr eaLnBrk="1" hangingPunct="1">
              <a:lnSpc>
                <a:spcPct val="90000"/>
              </a:lnSpc>
            </a:pPr>
            <a:r>
              <a:rPr lang="it-IT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Beatrice De Ponti (CCIAA Milano Monza-Brianza Lodi)</a:t>
            </a:r>
          </a:p>
          <a:p>
            <a:pPr eaLnBrk="1" hangingPunct="1">
              <a:lnSpc>
                <a:spcPct val="90000"/>
              </a:lnSpc>
            </a:pPr>
            <a:r>
              <a:rPr lang="it-IT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Partecipano: </a:t>
            </a:r>
          </a:p>
          <a:p>
            <a:pPr eaLnBrk="1" hangingPunct="1">
              <a:lnSpc>
                <a:spcPct val="90000"/>
              </a:lnSpc>
            </a:pPr>
            <a:r>
              <a:rPr lang="it-IT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Alberto Pievani (Banca Valsabbina)</a:t>
            </a:r>
          </a:p>
          <a:p>
            <a:pPr eaLnBrk="1" hangingPunct="1">
              <a:lnSpc>
                <a:spcPct val="90000"/>
              </a:lnSpc>
            </a:pPr>
            <a:r>
              <a:rPr lang="it-IT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Enrico Duranti (ADB Corporate </a:t>
            </a:r>
            <a:r>
              <a:rPr lang="it-IT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Advisory</a:t>
            </a:r>
            <a:r>
              <a:rPr lang="it-IT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eaLnBrk="1" hangingPunct="1">
              <a:lnSpc>
                <a:spcPct val="90000"/>
              </a:lnSpc>
            </a:pPr>
            <a:r>
              <a:rPr lang="it-IT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Valentina Lanfranchi (AIFI)</a:t>
            </a:r>
          </a:p>
          <a:p>
            <a:pPr eaLnBrk="1" hangingPunct="1">
              <a:lnSpc>
                <a:spcPct val="90000"/>
              </a:lnSpc>
            </a:pPr>
            <a:r>
              <a:rPr lang="it-IT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Carmela </a:t>
            </a:r>
            <a:r>
              <a:rPr lang="it-IT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Santomarco</a:t>
            </a:r>
            <a:r>
              <a:rPr lang="it-IT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it-IT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Modefinance</a:t>
            </a:r>
            <a:r>
              <a:rPr lang="it-IT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eaLnBrk="1" hangingPunct="1">
              <a:lnSpc>
                <a:spcPct val="90000"/>
              </a:lnSpc>
            </a:pPr>
            <a:r>
              <a:rPr lang="it-IT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Imprenditore: Alberto Rizzi (</a:t>
            </a:r>
            <a:r>
              <a:rPr lang="it-IT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In.Bre</a:t>
            </a:r>
            <a:r>
              <a:rPr lang="it-IT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.)</a:t>
            </a:r>
          </a:p>
          <a:p>
            <a:pPr eaLnBrk="1" hangingPunct="1">
              <a:lnSpc>
                <a:spcPct val="90000"/>
              </a:lnSpc>
            </a:pPr>
            <a:endParaRPr lang="it-IT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90000"/>
              </a:lnSpc>
            </a:pPr>
            <a:endParaRPr lang="it-IT" sz="2000" b="1" dirty="0">
              <a:solidFill>
                <a:schemeClr val="accent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endParaRPr lang="it-IT" sz="3200" b="1" dirty="0">
              <a:solidFill>
                <a:schemeClr val="accent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r>
              <a:rPr lang="it-IT" sz="3200" b="1" dirty="0"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it-IT" sz="2000" b="1" dirty="0">
              <a:solidFill>
                <a:schemeClr val="accent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/>
            <a:endParaRPr lang="it-IT" sz="1600" i="1" dirty="0">
              <a:solidFill>
                <a:schemeClr val="accent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Immagine 8">
            <a:extLst>
              <a:ext uri="{FF2B5EF4-FFF2-40B4-BE49-F238E27FC236}">
                <a16:creationId xmlns:a16="http://schemas.microsoft.com/office/drawing/2014/main" id="{70A4A1AD-5B83-7487-9E0D-1C3D31F4B1A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5792" y="-27384"/>
            <a:ext cx="2737416" cy="69475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026530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94B00C6-BD9B-A07F-031E-D1257186074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8" descr="data:image/jpeg;base64,/9j/4AAQSkZJRgABAQAAAQABAAD/2wCEAAkGBhQSERUUExQWFRUVGBcWFBYWFhoVFhcYFhgaIRcZGBoYHCcfGh8kGRkXIS8hIycpLCwsFx4xNTAqNSgrLCkBCQoKDgwOGg8PGSkiHSAsLCwqMSosKikqLC0qKTQpLCktLykpKiwsKiwqLCwpKS8pKS0qLSwtLSoqLCwsKSwsLP/AABEIAHoBnAMBIgACEQEDEQH/xAAcAAACAgMBAQAAAAAAAAAAAAAABwUGAgMEAQj/xABVEAACAQMBBQQECAgJCAoDAAABAgMABBEFBgcSITETQVFhIjJxgRQjM0JicpGhCENSgpKxsrMVFjQ1c3STosEXJDZTVGPD0iVERlW0wsTR0/AYJtT/xAAaAQEAAwEBAQAAAAAAAAAAAAAAAQIDBQQG/8QAMhEAAgEDAgIHCAIDAQAAAAAAAAECAwQREiExQQUiUXGx0fATFDJhgZGh4SPBM0KCJP/aAAwDAQACEQMRAD8AeNFFFAFFYu4AJJAA5knkABSq203u8zFYkeDTkZ/swev1j7h31WUlHiem3tqlxLTTXkhga7tTbWa5nlVM+qvrO3sUcz7elLzWd9xyRawDHc8x6/mIf/NVI0bZm71GQsis+T8ZNIx4QfpOeZPkMnyplaHuXt0wbl2mbvVfi4/u9I/aPZWeqcuB1/drK0/zS1S7F68WUC/3m6hJ1uDGPCNVT78cX31HnaG+fn8Ium9ksp/Ua+grDZq1gGIoIkx3hFz7yRk/bUVru8WztH7N5Czj1kiHGV+tzAB8s58qhwfNlqfSFNvTQoZ9fJCTTaq+j/6zcr9aR8fYxqY0/exfx9ZElHhIgP3pwn76b2i7YWd76MUis3fG44X/AEW6+7NZansTZXA+Mt48/lKvZt+kmDRQfJkT6Qo5016GPHwRUdD31QvhbmJoj+Wnxie8esPdxUwNN1SK4QSQyLIh+cpyPYfA+R50s9f3Kci1pKc/6uXv8g4HL3j31Qle80yf8ZBKO4+q48/myL9oqdco/ER7la3SzbSw+x+s+J9KUVRdh950d5iKYCKfoB8yT6hPQ/RPuJ7ryK1TT4HErUZ0ZaJrDPaKKKkyCiiigCiiigCqvtxvAt9MjBky8jg9nEp9JsdSSeSr5n3A1ZzSQ2Qshq2u3VxP6cduxKIea+i5SBSPABWfHe3tNASNvt7r1yva2+noIjzXiRskdxBeVOL2hcV1bP75ZFuBbalbG3kYhQyq4GWOF4o2y2CfnKWH66atctzpcUjxyPGjPES0bMoLISMEqTzHI0B1VU95O2f8G2naoFaZ2CRK2SpPViQCDgKD39SKtlJzV86vtAkHW2sOcngWQgv9snBH7EagLfuw26OpW7tKEWaJ+GRUBC8Lc0YBiTz9IdeqmrpSZuD/AAPtEH9W2vuvcoMjel+jNg+SyU5qAVu3G9qbT9RFv2UbwgRM59LteF/X4fS4c46ZFMuxvUmjSWNgyOoZGHQqwyDST240ZLvaVLeTPDLEqkjqD2MpVh5hgD7qk91uvSWF1JpF4QCrMbdifRyeZVSfmuDxr58Q6kCgGLtjtRHp9pJcPz4RiNc4LyN6qj9Z8ACe6q3ur2/m1P4R2yRp2PZcPZhhnj4854mP5IqpXbttDqwRSfgFp6zDkH58yPOQjhHgik8jmun8Hn/r3tg/41SCY3g7yLuzv47S2gilMkaMoYOXLuzjhHCwHzRUf/HzXv8Autf7OT/5Kj95N6kO0dlLIwVESBnY9AollyTir8N6ul/7ZH9j/wDLQENsttdq813FHdWAhhYt2kgRxw4RiOZcjmwA6d9b96O38+mtbLBHHIZu0yJAxOVKBQvCw68Z+6rNoW11peMy20yylACwXPINnHUDwNLff18vp31pP24KgG3+P+vf91j+yl/+St2j76HScQanatas2PTwyhc9CyOMhc/OBP6zTVFKH8IC/gMMEOVa4EnEFHN1jKMGzjmOJimB38PlUgbwNcetaqltbyzyHCRIXbxOB0HmTgDzIrVs3bvHZ26SfKLDEr568SoobPvzS7316s8zW2mQc5bh1Zx5cWIwfItlj4CKoBs3Z72Zb+6a3uUiRmQtD2YYZK+up4mOTw8xjHqtTSpMbzdmTpvwC+tBj4J2cD92QmSjNj8rMisfpim5pOppcQRzRnKSorr7GGefn3UB11ovpikbsOqqzDPTIBNb65NW+Ql/o3/ZNAJ/R97mr3SlrewilC4DFElYAkZwfjPA12Pve1C1Ia+00pGTjiUSR49hfiUnyyKz/B1/klz/AEqfulpsTQK6lWAZWBDKwBBB6gg8iKAi9l9rLfUIe1t3yAcMpHC6N4Mvd94PcTUPvP2xl020SaFEdmlWMiTixgo5z6JBzlRS/sbX+CNpFhiyLe54QEzyCzZ4B58Eq8j1xy8asX4QH82xf1lP3UtAMDQ74zW0MrABpYo5GA6AugJAz3ZNd1ROyP8AILT+rwfulqWoAooooArxmwMmvaWe97bExp8DiOHkGZiOqxnontbv8h51WTwsm9vQlXqKnHmVzePvEN0zW9u2LdThmB+WI/8AIO4d/XwrfsDuvNwFuLoFYTzSPmGkHcWPVU+8+Q66d12woun+ETrmCM4RT0kcePiq9/ieXcabG0e0UVlAZZTyHJVHrO3cqj/7gc6yjHPWkdu5uFbpWlrx5vnnz8DolmhtIckpDFGMdyIo7gB/gK16Dr0d5F2sOSnEygsOHPCcE4649vOvn/abaue/l4pCeHPxUS54Uz0AHzmPj1Pl0pz7s9Llt9PjSZCjlnbhPUBmyMjuOO7rV4z1PC4HiurD3aip1Jddvh64kHtHqepXxaKygkghyQZpPiXk+rxYZVPkCT5dKqNxuev1QsOxcjnwrIeI+ziUDPvrm2g3k30ssgWYxIGZVWIBOQJAy3rE4HjWe77WbmTUoA00zgseMGR3GOBvWBJGM461k3GT5nWp0bi2ouUNEUlnG7b72Q+zWytxeTMkACtH6TMzFAhzgcwMg5B6DPI05ti4tQiJhveGRFXMc6vxNnI9Bs4Y8jkEjuOSeVQNrsfcWn8KzMyhZopjEUY8ecu6nkBwkZx161B7pdo7h70QyTSPG0bkK7lwGXBBHFkjlmrRWlowu5yu6c5RcXGKXLfhl4YxNW26t7W6FtOTGWRXWQ/J+kWGGI5r6vUjHPqK79X0W3vYeGVVkRhlWHMjPRkYdD5jr50ud8OzE8kwuo044liVH4ebLwsx4ivXhw3UdMc8VW9gduZ7SVYgGmhc47EekwJ74vA/R6Hy61Zzw8M8sLBVKCrUJdZcVnn/AEaNtdhZdPcMCXhY/Fy9CD1Cvj1W8D0OOXgG3u6vLuS0U3iEMOUbtykkTHJnXuPmeZ647zZJIVdcMoIODwsAeYORkHvBAPtFbRUxhpeUea4v5XFJQnFZXPn67T2iiitDnBRRRQBRRRQBSQ2CvBpmu3drN6CzsVjY8gTxloefgyOR7SBTvqn7f7t4dTQEt2U6DCSgcXLrwOvLiXOe8EZOOpBAuFaLi+jjKK7qpkbhjDMAXbGeFQepwCcClLDoO0lsOyiuI5UHJWZo3IHdzmTj+3NdWj7pbme4S51a5MzIQVjRiehyAXwoUZ58KAZ8aAvG3W0YsbGafI4wvDED3yPyQefPmfJTSZ2A1DU7KN5LfTnn+E8LmZkkJZcHhwVPMElmz3lqYu8rYm61KW2jRkS1jbimyxDkscEqoUglY+LHMc3NXu3t1RVRAFVQFUDoAowAPYKAQm3uo6nqEAFxpjRCEmTtVSTKrwnjByccJGCfqimruz2o+HafFIxzKnxU3jxoB6X5y8LfnVaXjBGCMg8iO40vN32wl1pt5cYaNrOUkoA57RSp+LJUrj1SVPPuB7qAgdZ/0ut/qp+4lqwb293xvoVmt1zdRcgMhe0jJ5oSe8E8QJ+kO+stQ2FuH16LUAY+wQKGBY9pyjdTheHHVh30waAr2w+yKadaLAvNvWlfHryHGT7ByAHgBS9/B66331oP+NTiNL/dRsJcaabn4QYz2xjKdmxb1O0znKjHrD76Aqu8qxSbaKyikXiSRIFdTkZUyy5HLnV8/wAkul/7Iv6cn/PVf3hbv7661GK7s3iQxRxhWdiGDo7nIHAwI9Ida5v4vbS/7dD9q/8A89SC/aBsbaWTO1tCIi4AchmOQucesx8TS0/CBj4pbBc44jKufDLQjNT+zei66l1E13dxSW4J7VFK5YcJxjEK/O4e8dK3bz9hbjUJbRoDGBAXL9oxU+k0ZHDhTn1D4d1QCv3m4dxG5jv5WkAJRWBVWYdASHyATyz3VFbl9LszdSJcxEX0LFkEpyPR5Nwp07RGHPOe4jocPSlzt7u2mnu4r3T3SK5QjjLEqG4R6L5CnJx6JBHpKfLmAwridY0Z2IVVBZiegCjJJ9gFfPWla9fT6lNqdvZNc5Z0jyrFYxwgKMr84RYH55PfTc2z0u+u9N7CIRJPKFWfMjBFXrIEbgJPEQF5gcmNSGxGzQsLKK35FlGZGHRpGOXI8snA8gKAWev7UaxeW0tvLpJ4JV4SQkuQeqsOfUMAR7KlNxevN2c1hNlZLdiyK3JgpbEiYPThk/eU1cUutU2AuU1qPULMxhG4fhCMxUtn0ZOEBSDxJg88ekM1IGNXJq3yEv8ARv8AsmuutF9CXidR1ZWUZ6ZIIFQBV/g6/wAkuf6VP3S02XcAZPIDmSe6knoG7TXLJCltcwRKxDMFfOSBjPpQHuFd8+7jWrsdne6ioiPrKhZ+IeaKkan3mgI9boartNHJCeKG24DxjmpWDJ4h5NK2Ae8c6sP4QH82xf1lP3UtXDZDYu306Hs4ASWwZJGwXkI6FiO4c8Achk+JJit6myM2o2iQwFA6zLIe0YqOEI46hTzywoCd2R/kFp/V4P3S1LVwaDZNDawRPjijijjbHMZRADg+GRXfQBRRRQHLqeoLBDJK59GNWdvYo6DzPT3186Qxy6lfAE/GXEmSeoUHqfYqD7Fpqb5tW7OyWIdZ3AP1I/SP97gqC3JaOGea5I9QCJD5tzf7go/ONYz60lE+gsP/ADWs7nm9l67/AAGhZWkdrAqLhIokxz7lUZJJ+0k+2kBtttY1/cl+YiXKwoe5fEj8pup9w7qZu+PXjDaLApw1wSG/o0wW+0lR7CapG6nZkXN32jjMdvhznoZD8mPdgt+aPGom8vSi3R0I0aUrypx5evm9i57td3gt0W5uFzOwBRT+JBHh+WR1Pd08aYdAFKrebttd2t32ULhIzCp9RSSWLAsCRkEYwMeFabQRzIqrf1+O77eAq52y7HxZj9pNN7ZjeDYWlpBGUkjbgHGBC3N8ekxb52Tk5GeRHSl1a6A62Xw8MpCTrGIyuc4wcsc9M4GO8U/Fkt7u1WSRY5IXQSYcBkAxk54uQxz9mDWVNM7XSlam4xjJNpNp4eN1y4fMjNW3iWcEcTu7ETJ2kYRGJKflEHGPfVOXaKC41qzmswSWDRzAoUOMNzPiQpJz9EVle7Y2M2p2hUqYFjlgkLpwxgOMJyYY4e7pgA1IixhXXreO2ijjWGCR5ezUKPTDAZ4ep9JP0qs239zw06MKMXmMk3CT34c1h7dwxar8Wg2Ni0t1wxwlubuxwFz1CZ5Lk9y9TVgNInbLVZtT1L4PGfQWQxQr83IOHkb7Cc9yj7bzeDxWVvKvJx1aY4zLuL9PvisFbhBlcflLH6P94g/dVk0Laa3vFLQSq+PWHMMv1lPMfqqqWW5mzWMCRpXfHpOG4Bn6Kgch7c1RNptn5tGu45YJCVOTE5HPljijkA5HkR7Qe7FV1Sjuz2RtrS4fs6Empcs8GPuiuTSb4TwRSjkJERwPDiUHH3111qcZrDwwooooQFFFFAFFFFAFFYPKB1IHtOKyzQHtFFeFgKA9orFJAeYII8udZUAUUUUAUUUUAUUUUAUUUUAUUUZoAoozRQBRRmjNAFFFGaAKKwaUA4JAPgTzrPNAFFFFAFFeZrHtRnGRnwzz+ygM6KM0UAl9910Tdwx9yQ8XvdyD9yCrtumsuz0yM98jSSH3sQP7qil7vjb/AKS9kMePtemnu/XGm2v9Ev31jH42d676vR9KK5/sVO9/UO01Ep3Qxog9rDiP7Q+ymFuj03stORsc5meQ+zPCv91R9tKveM2dUuvrr90aU7diEA060A/1EZ+1QT99RDebZpf9SxpQXPHhknKrm1+xMOoIokyjpngkXHEM9QQfWHTl9hFWKqFthvXitWaKBRNKpIY5xGhHUEjmxz3D7e6tZYxuca1hWnUXsfiR5ou7NorW5tZZxJDPhkwhVo5B0fmx8F5fRpV6jLd2XaWUjuiZy8YY8Dg94+iw8OvfzFWjRd8lys2bkLJE3VUUIyeaePsY+8VeL2LTdYjA7RWceqVYJOme7Dc8eRBFZYUl1TtxqV7Wo3cx1RlvlLg+3vE/d6nZmLhjsykmPlDcu4z48PCAf/vWmRuV0TghkuWHOU8CfUj6n3vy/MrQ+6GzhPHPdsIxzIYxx5HgWP8AhWzWN7FvaqkNjGsqoAueaRKB3L85j59PM1EVpeZFrit7zT9jaqTzxbzjuyxmmkBpN2NP1kmbksc0quT3LJxAP7MMG9lN3Yra9dQgMgXgdG4ZEznBxkEHvBH6jURvF3fC9XtocLcIMeAlA6KT3MO4+eDywRpJakmjnWc1b1J0a+yksP5F2imDKGUgggEEHIIPQgjqKTm8jXW1C6Szto2doXdTy5tJ0bl3KuD6R9vQDPDsVtzNp0vwe4DdiG4XRvWhOeZXyz1X3jn1d8USZ41C5bBLADLDu5jrTOtEum+j62trVt1Xy7zn0PT+wtoYc57KNEz4lVAJ+2u6vBXtaHKbbeWFFFFCAooooApU7xNvbmS7XTNN+WY8Msi8mBIzwK3zOFebP1HQYINNU0l9zCiXVNQmk+VBbGeo7SZy/wCyooDttNwCOvFdXczzHmxQLwgnrzkDM3tOM+ArHStgtV0y7iFncCa1dsSCQkIi/O44y3XA5NGck4BwOreooCr7wttl021MmA0rnghQ9C2Mktj5qjmfcO+l5ou7e81dRdaldSIsmGjiXm3CeYIU+hEMdBgnvNZ740Eur6dDJ8kezBz0xJOFf+6q051GOlAJ3Vdys1oO20y6lEqcwjEIzeSumFz9Fhg+NWTdXvDa/R4bgBbqH1sDh7Rc44uH5rBuTDpkjpnAv9JS2jEO1xWLkJCxcD/eW3G/98BvbQHR+EKzZsgpOWM4wCRknssDl7ase6Pbc3luYJifhNuOF+L1nQHCuc94Pot5gH51V/f58rp315f2oKx3k6LJpl6mrWg9Evi5TovE3I8WPmyDkT3Pg9TUgv23u2C6daPMcGQ+hCh+fIRyz5AZY+Q8SKUW5u6lfWWMzOXaGV34ickuY2zjzDZ99SumxttFqnbyKwsLXAVG+d3hD3cTnBbHRVUd4Nb9lR/+13f1Zf1Q0B1fhCSEQWmCR8bJ0OPmCpLc7tsbiE2dwSLm2yo4shnjU45558SH0T+afGov8Ij5C0/pJP2Kx3pbPyWVxHq9nyZCvwhR0JPIO2OqsDwN7VPiaAYW2e1KafaPO+CR6MSflyH1V/xJ7gCaSm63UJptcjknZi8qyyNnIB44iwIHcMEY8sVMQyvtJqSEoyWNqFLqT1Lc2U4+c7Dh8kQnkTXTYRhdr3AAACkAAYAAtFwAO4YoCV/CClK2MBBI/wA47jj8VJ4Vw6fuKSSKOT4bOONFbGF5cSg46+ddn4Qo/wAxg/rH/Ckrk0/eDrCxRqmksyqihW4ZPSAUYPTvFAb13BIDn4dcfor/AO9T2+hiNImwSDxw8wcfjVrk2b241Sa6ijn00wxOSHlIk9ABSQefLqAPfXVvq/meb68P71KgFJ2S3Oi8s4bk3kyGVeIqFBA5kYBLeVZ6/uxvNMia7sr6VuxBeRTlG4F6kekVcAcyrDoD16V1bE74rG0sLe3lE3HEnC3CgK5yTyPEPGvdq97gv4Hs9Pt55JJ1MbEoPRVuTcKqSSSMjJwB1qQX3d3tWdQsUncASAtHKFGBxoeo8iCpx3ZxVG2y2zu7++Om6Y3AFJWaYEqcr8p6Y5oi9CRzY8h3A3Dd9sy+naaI3x2p45ZADkB2HJQe/ACjPiDVJ/B4gVheSnnITEpJ64IZj9rdfqioB1wfg+QlMzXczSnqyqgXPsYMx/SrZstsbqunXyRRziaybJcyE8KqOoCE5STw4SVPf0wGtRQCn/CGkItLbBI+NboSPxTeFM3TWxBGSfxaZJ+qKWH4RP8AJLb+mf8AdNVt2xuWj0Sdk9YWuMjuDIAT9hNAUHUdor3Xbt7WwkMNpH68oJXiXOOJyPSIbB4YxjI5nykv/wAe4OD+Vz9r+Xwpw58eHHF/e99SG4a0RdNZwBxPNJxnv9EKFHuXn+caZNAJHTto73QbtLa+kM1pJ6khJfhXpxxk+kOE44oznA6dQS7EcEAjmDzBHQ0ud/FmjaaHOOKOaPgPf6WVYe8HP5o8Ksu7y4Z9Ls2br2EY+xcA/YBQC131QYvo2/KgX7Vd/wDAimFuwug+l2/0QyH8x2A+7FVzffpnFDBOB8m7Rt7JBkf3kx+dWO5HVcxT25PNGEqjycYb7Co/SrFbVDv1f5ejYtf6v9f2jg2h3fzXmrzYykJ7N3lI5YKKCq/lNkHl3d/mwb3U7fTLRA7FY41CRqTxSPwjkFHzj9w78Csds9qRYW/alC5J4EA5DiIJHEe4cj+qkFreuzXkplncux5AdFUdyovcP19+TSTUOHEW9Grfxj7R4px278Dc2b3uRXVwsLxGHjPDGxcMC3crchgnoOvMgVQ9pd2d3byMY42niJJV4xxNg/lqPSB9xHnVc1DSJ7Yp20bxF1DpxDBI8R4Hy6jlTq3b7bC9h7OU/wCcRAcefxi90g/UfA+0VVPXtI9NaDsf57bDg+K4/XIjbizdDh0dD4MpU/eK1pGWPIZPkM08N52sX1ssclrjsRntTwByGzy4uIHC47x39T0qkWu+O9XqkDefZsv7LiqOKTw2eyheVq9PXCCf/X6IDTtib24I4LaT6zr2a/pPj7qy2p2Rew7NZZY2kcFjGhJKAYwWJA68+7uNS2o727+UYVkiH+7Tn9rliPdUfs1spc6lNxZbhJzLO+WHngn128B9uBTCeyLqpXh/JXcYxXJb/nyL/uWs+ztZ5m5K7gAnkOGJebezLEfmmorZDeHdTal2XEZIJ5ZOFGHONDxFSp6gBQORyMeFSW8fXYrGzXT7bkzIFYDqkXfk/lPz9xY+FcO5jZ3nJeOMAAxxE9+flGHsGFz5tWnNRRyWoypVbqrH49o5/D9dhxb67NVu4XAw0kR4z48DYBPng49gFM7Yqbi0+1OcnsYwe/mEFKHTtPm12+lZ5eBVHFzBYInFhERcge/PcTzpo7EbELpyygSGQyMpyV4cBQcDAJ7yTn2eFTDeTfIyvtELeFCcuvHl3/P5ItFFLXafew1pfPCsSSxR8Ib0ir8eMtg8xyyBjHUGr9pN920EcvCU7RFfhPMjiGQDjyNaKSeyOXVtqlKMZzW0uB2UUUVY84UUUUAUjtfjl0LWDeKhe1uWbix/vDxSR56Bw/prnqOXjh41z31hHNG0cqLIjDDI4DKR5g0BC6dvC0+aMOt3AARnDyLG48mVyCKgtS3x2q3MVvbq92XcK7Q+kFz+Ry+MPeQOWM888qLvchprtxCORPopK3D7uLJH21YNnNhbOxybeBVYjBkJLyEeHExJA8hgUBVN9Ox0l1BHcwAmW24iVX1mjOCSuOrKyhgPDi78V0bD73rW5hVbmVILhQA/aEIjkfORj6PPrwk5HmOdMKqlr263T7tzJJBwyMcs8TGMsfEhfRJ8yM0BjtHvSsLWIsJ453x6MULrIzHuyVJCDzP39KqG6LZ+a4uptWugQZS3YgjGeP1nXPzQoCL4jNWjStzumwMG7EykHI7ZzIo/N5KfeDV1VQOQ5UAoN/nyunfXk/ahpr3+nxzxPFKodJFKup6EHqKjtotjra+MRuYy5hJMeHdMFiufVIz6q9fCpqgInZjZqKxtkt4QeFcksccTsfWdiOpP6gB0FLDZb/Su8+rN+qKnLUHabGWsV494kZFxJkO/G5B4sZ9EnhHqjoO6gF9+ER8haf0kn7FNae1WSMo6hkdSrKeYZWGCD7RUZtLshbX6otyhcRksmHZMEjB9QjPKpkCgIfZXZWHT4BDADw8TMzNzZmbvY9+BgDyUUs7X/TCT2H/wi05ag02MtRem+EZ+EnkX43x6gT1c8PqgDpQFH/CG/kEH9Y/4MlWrRtuLBbeFWvLYERxggzICCFGQedSe0mytvfxrHcoXVG41Adkw2CM5Qg9Car3+RfS/9Q39vN/z0BNfx807/bbX+3j/APeoLfUf+h5vrwfvUrP/ACL6X/qG/t5v+erPregQ3cBgnUtGeElQzKfQIK81IPUCgKvuz0K3fSrRnghZjHks0SMSeI9SRk1S9qNNk0DUVvbZSbSdiJYhyUZ5tH4DvZD3EEdBzcOkaTHbQpBCvDHGOFASWwM+LEk9e+jV9HiuoXhnQPG4wynI8wQRzBBAII5gigDTNSjuYUmiYPHIoZSO8Hx8DnkR3EEUlIJpNnNVk40ZrK4zwlRn0MkrjuLx5IK94Oe8U4tndmYLGMxW6ssZJbhaR5ACeuOMnGfAcs866dU0iG5jMU8ayRt1VxkZ7iPAjxHMUBGWu32nyIHW8t+HGfSlVGHtViGHsIqBTe9byX8VpbJJcByVeWMEqp7ioxl1Hzm5ADmM1hPuO01m4gkqj8lZm4fvyfvqz7PbH2liCLaFYy3rNzZ2x+U7EsR5ZxQC9/CJ/klt/Sv+6amQtgs9mIXGUkhCMPoumD9xrTtLsjbX6Kl0hdUJZQHZMEjB5oRnkaloYgqhR0UAD2AcqARuxu0L6BeS2V6G7CRuJZACQO4SqB6yMoXixkqV8jTYG3en8HH8NtuHGflkz9mc+7Fdet7OW94nZ3MSyqOY4hzU+KsOan2EVUP8hum8XFwTYz6vbNj2Z9b76Apu2W0L6/dxWNiGMCNxvKVIBPQysD0RVLcOcFi3sp1abYLBDHEgwkaKi/VRQB9wrm0TZ23s4+ztoliUnJ4RzY+LMebHzJNSVARO1OifC7SWDvdfRPg45of0gKQ+x2uNYXyO+VAYxzg9QpOHyPokA/m19HUlt72yfYzfC4x8XMcSY6LL4+xhz9oPiKyqL/ZHb6KrReq3nwn4jV1/SEvLaSFj6Mi+iw54PVGHsODXztiayuuY4JoHBwRkcSn7wfvBpo7pdtBIgs5T6aD4kn56D5ntXu+j7DUhvJ2B+GJ20A/zhBjHQSqPmn6Q7j7j3YiS1rUjS0quyrSt63wv7d/c+ZncwW+u2AKkLIvQ9WhlxzU+Kn7xg9RyT13aXFhc4biimjOVYH7GU9GU/Yeh7xWeg7QT2E/HGSrA8MkbA8LAHmrr15H3g03LLXdP1qIRSgCXqI2PDIrd5if53u94qu0+89eKlg2saqT/AB+jm2B3mG8kW2njxKQ2HX1H4Rk8Sn1TgHpkHyrg23udJt7gxTWTNJwhmaHEQ9LOOjrk8vCsrTdZNZ3kNxayCRI3BZJPQk4DyYAgcLeiT+TXNvq2fYtHdqMqF7KUj5uCSjHyPERnxx41Z6tO55KatpXcfZSajJcm1uaNmbzRpbiOJLKXjduFTKe0XPdkdoR9xqybf7eDTgtvBGO1ZOJeQEcakkA8I6nIOByH6qp+57Z1pbr4SR8XADwnuaRhgAeOFJJ8MrVy1bdoLy9e4uZD2forHFHyPCoA9Jz0ycnCjv60jq07E3Pu8LrFSTcYrfLb37BZ7LbLz6pclmZuHi4p5m59eoBPViOg7vZTS28vI7DS2hjBTjXsIQvdkc8n6oYk9T7TWjaDb2002PsLZUeRBhYo/k0P+8Yd/iB6R78daytLga1pLK2O2wVOOQWZOakeAPI+xiKJJZS4lK9WpVlCtUjikmsL+/XciJ3GIeyuTjkXjAPeSFOR7sj7TV+2i1tLS2knfoi5A/KY8lUe1iBUNu+2O/g+3Ic5llw0uDlVIzhV7uQJye8+WKW29DbUXc3YxNmCI9R0kk6FvNQMge894qc6IGfsVfXstPw53fyXnyIHZ3TH1C/RG5mWQvMfo54pD9mR7SK+kEXAAHIDoPCqBuk2TNvAbiQYlnA4QeqxdV9hY+kfILTBqaccIz6UuVVq6Y/DHbzCiiitDlBRRRQBRRVQXefafDzYntFmD9lllAjL45ANxZ59By6kCgLfRRUXtJtHDY27TzkhFwMAZZixwFUZ5k/4GgJSioTZLa2HUYTNAHCBzGeNQp4lCk8gTywwrl/j5b/wj/B2JO3654R2fyfaetxZ9Xy60BZaKhdrNq4tPgE84coXVPQUM2WBxyJHLkakdMv1nhjmTPDKiSLkYPC6gjI8cGgOmiiigCioLa/bCHToRNPxEMwRVQAuxIJ5AkDAAJPOunZraKK+tkuIc8D55NgMpUkFWAJwQR40BKUUVU5d5VomofAHLpLxBOJlAiLMoZRxcXfxADI6nFAWyiiq9tjtvBpsaPOJCsjFV7NQxyFyc5YdwoCw0VhHJxKCOhAP21CbUbb2mnqDcS8LMMpGoLyMPEKO7zOB50BPUUrl/CDseLHY3GPysRH7u0zV52b2ttr+MvbSh8esuCrpnpxKeY9vQ91ATFFFFAFFFFAFFFFAFFFFAFFFFAFFFFAFcup6ak8TxSrxI4KsPI+HgR1B7iBXVRQlNp5R857VbLzabcgZbhzxQTDlnByOY6OvLI9/Q00Ngd5CXYWGchLjoO5ZfNfBvFfs8BbNa0OK6iaKZAyH7VPcynuI8aRm2G7+ewYuMyQZysqjmvgHA9U+fQ+XSsGnB5XA+hp1qXSEFSrbTXB9vrmvsNTbLd1DfemPipwOUgHJvASD53t6j7qTev7H3VkfjoyFB5Sr6UZ8CGHq+/Bqz7K73ZoAI7oGeMcg+fjVHnnk/vwfM00dG2rtLwYilRyRzjPovz7ijc/8KnEZ8OJWNS76P6s1qh+Pvy+olNH3kX1uAFm7RR0WUdoPtPpffVgTfZOQQ9tC2eRwzAH2g8VMDU93VhOctbqp8Y8xH7EwD7xUFNuTtD6ss6+XEjfrSo0zXBlve+j6u9Snh93kystvonVeGK2gjA6D0iB7ACoqt61t9e3QIknYIfmR/Fr7+HmfeTTMg3K2YPpSTv5F1Uf3Uz99WDTNhLG35pbpkfOf4xh55fOPdimib4se+2FLenTy/XbkS2zewF1eEFI+ziP42QcKY+iOr+7l5inTsnsjDp0TKjElsNLIxxxcIPd0UDJ/xJrm1/ePZ2oIMglkH4uLDnPgT6q+8+6lNtZvEuL7KfJQn8UhJ4vrt1f2ch5U6sO8SV30hs1ph6+/gWPeLvN7UNbWjegeUsw+cO9E+j4t39By5mP3abAm6cXEy/5uh9FT+NYd31Aevj08cdOw+6p5is14pSLqsR5O/wBbvRfLqfKnHBAEUKoCqoAUAYAA6AAdBUxi5PVIpc3VK1p+723Hm/XPwM1Fe0UVscAKKKKAKKKKAK+bNpNnpLzWNRWHPaRdpOijq/ZmPKrjo2GJHmAO+vpOk5sb/pTffVm/ahoC3brduRqFoBIw+EQ4WYdOL8mT84Dn9IN5UududVk1q6mSBj8DsIpZS49VmRGJfz4mXgX6IZu811by9kriyuzc2HEqX2YHSPqJJeqDwEh5g9zA8xyq52Wxq6bod1EMGRrad5nA9ZzC3IfRUeiPIZ7zUg4twX82yf1mT93FUL/2w93/AKOprcF/Nsn9Yk/dxVC/9sPd/wCjoCd39fzYv9Yi/ZerfsZ/N1n/AFaD90tVDf1/Ni/1iL9l6t+xn83Wf9Wg/dLUAmaKKg9tNpBY2U1wcZVcRg/Okbkg/SIz5A0At9pVGsa9Hac2trMEzYPIkYMvPzbs4vc2K2bqrptP1G70qUnBYvAT3lRnI+vDwt+Yar26/eBZafHM1x2r3Ez5dlQN6K9BksOZYux9o8K59v8Ab61uLy1vbLtFnhI4+NAoYI3EnMMc9XU+TeVSD6Jr532x2ce+168giIEnDxoDyDMkERC57s8xnuOKfWi6qlzbxzxnKSorr5ZHQ+YOQfMGlVpf+l0/1W/8PFUAnt0+35ukNpcki7gyp4uTSKnIk5+ep5MPYe84ifwif5Lbf0r/ALo1s3r7GSRSDVLH0JoSHmCjmQv43HeQOTDvX2HNY3m7Zx6lpdpKuFkWV1mjBzwP2Tf3T1B8PMGpA59U1hbSxe4fmIouPHiQvJfecD30qt2OyH8KSy6lf/HZkIRG5ozDqSO9FyFVenI9cVfN4tm0ui3CoMkQq+B4RlXb+6pqN3G6gj6Wsa44oZJFcfWYup96t9xqAXR9EgZOAwxFOnCY1K48MYxSY272fbQr2G+scrE7FWjySoOMtH5o6gkDuK8ui4etKv8ACB1BFsoYifTeYOo7+GNH4j9rqPfQDNsrtZY0kQ5V1V1PirAEfca31E7J2bQ2NrG/rJBErZ7iqKCPcalqAKKKKAKKKKAKKKKAKKKKAKKKKAKKKKAKxeMEEEAg8iD0I86yooBf7SboLefL25+Dv4AcUR/N6r+aceVLjV93N9bHJhMijo8Pxg9uB6Q94r6Hrys3TTOnQ6Vr0VhvUvn5nzfa7ZX1v6K3My4+a54se6QHFSse9rUR+NRvbEn+AFPS5sY5RiSNHHg6hv1iqlrGzNoG5WsA9kKf8tV9nJcGe6PSFvVfXorP08haT71tRYfLBfqxIP1g1FT6xe3p4TJPP9BSzD9BOX3U7dE2ZtOvwWDPj2KZ/ZqyRQqgwqhR4KAB9gp7NviyJdJUKT/jorP08hFaHulvJ8GRRbp4yc39yLz+0rTO2Y3b2tlhwvayj8bJgkH6C9E/X51ahXtXjBI59x0jXrrDeF2I8xXtFFXOeFFFFAFFFFAFFFFAFKfZLSpl2lvZWikWNlm4ZDGwRstFjDEYPQ9D3GmxXlABUVFbXRFrC7VQWZrecKqgkkmNsAAcySe6paigF5uO0+SHT3WWN42+EOeGRGRsFI8HDAHHI8/Kof8Agqb+NfbdlJ2WPlezbs/5Jj18cPrcuvXlTbrygF/vusJJtOVYo3kbt4zwxoztgK+ThQTjpVc0febqFvbwwjSJmEUaR8WJhngULnHY8s46U5K8oBYabvUv5Joo20mVFd0RnImwgZgCxzCByBzzI6Vo3rWlxqF7a2EUcogDB5phG3Zhmzz48cPoR8R69XA601qKAjIdl7VVCi2gwAAPikPIdOork1vYq2uLeWEQxIZEZQ6xKGUkeiwIGeRwfdU/RQCx3KzXMMU1lcwyp2LFomdGVCGYiRVYjBw/pDB5hz4VyabpUw2qmmMUgiKtiQxsIz8RGOT44TzBHXupsUUAMua+e96G66S2nMlnE8kE2SEiRnMT45rhQfRPMqe7mO4Z+haKA0W8eYlBHzQCCPLmCKTupbGX+jXTXOmKZrd/XhALkLnkjIPScDJ4WX0h395Z00UAozvsuiOBdLm7bpjMhGfqiLiPs++sNmtg7zULxb/VhwhcGO3IwTwnKKU58CA8+E+kx69+W7WVAAooooAooooAooooAooooAooooAooooD/9k=">
            <a:extLst>
              <a:ext uri="{FF2B5EF4-FFF2-40B4-BE49-F238E27FC236}">
                <a16:creationId xmlns:a16="http://schemas.microsoft.com/office/drawing/2014/main" id="{8DDB609E-D0D7-E872-367E-FA9689493C69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206500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074" name="Rectangle 7">
            <a:extLst>
              <a:ext uri="{FF2B5EF4-FFF2-40B4-BE49-F238E27FC236}">
                <a16:creationId xmlns:a16="http://schemas.microsoft.com/office/drawing/2014/main" id="{2E0ADFC6-B37C-D4AA-969A-5B65FAB01AB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07568" y="2924945"/>
            <a:ext cx="5529064" cy="30592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 eaLnBrk="1" hangingPunct="1"/>
            <a:endParaRPr lang="it-IT" sz="2500" b="1" dirty="0">
              <a:solidFill>
                <a:schemeClr val="accent3"/>
              </a:solidFill>
              <a:latin typeface="Minion Bold" pitchFamily="18" charset="0"/>
              <a:cs typeface="Times New Roman" pitchFamily="18" charset="0"/>
            </a:endParaRPr>
          </a:p>
          <a:p>
            <a:pPr algn="ctr" eaLnBrk="1" hangingPunct="1"/>
            <a:r>
              <a:rPr lang="it-IT" sz="2500" b="1">
                <a:solidFill>
                  <a:schemeClr val="accent3"/>
                </a:solidFill>
                <a:latin typeface="Minion Bold" pitchFamily="18" charset="0"/>
                <a:cs typeface="Times New Roman" pitchFamily="18" charset="0"/>
              </a:rPr>
              <a:t> </a:t>
            </a:r>
            <a:endParaRPr lang="it-IT" sz="4000" b="1" dirty="0">
              <a:solidFill>
                <a:schemeClr val="accent3"/>
              </a:solidFill>
              <a:latin typeface="Minion Bold" pitchFamily="18" charset="0"/>
              <a:cs typeface="Times New Roman" pitchFamily="18" charset="0"/>
            </a:endParaRPr>
          </a:p>
          <a:p>
            <a:pPr algn="ctr" eaLnBrk="1" hangingPunct="1"/>
            <a:endParaRPr lang="it-IT" sz="2400" b="1" dirty="0">
              <a:solidFill>
                <a:schemeClr val="accent3"/>
              </a:solidFill>
              <a:latin typeface="Minion Bold" pitchFamily="18" charset="0"/>
              <a:cs typeface="Times New Roman" pitchFamily="18" charset="0"/>
            </a:endParaRPr>
          </a:p>
          <a:p>
            <a:pPr algn="ctr" eaLnBrk="1" hangingPunct="1">
              <a:lnSpc>
                <a:spcPct val="90000"/>
              </a:lnSpc>
            </a:pPr>
            <a:endParaRPr lang="it-IT" sz="2400" b="1">
              <a:solidFill>
                <a:schemeClr val="accent3"/>
              </a:solidFill>
              <a:latin typeface="Minion Bold" pitchFamily="18" charset="0"/>
              <a:cs typeface="Times New Roman" pitchFamily="18" charset="0"/>
            </a:endParaRPr>
          </a:p>
          <a:p>
            <a:pPr algn="ctr" eaLnBrk="1" hangingPunct="1">
              <a:lnSpc>
                <a:spcPct val="90000"/>
              </a:lnSpc>
            </a:pPr>
            <a:endParaRPr lang="it-IT" sz="2400" b="1" dirty="0">
              <a:solidFill>
                <a:schemeClr val="accent3"/>
              </a:solidFill>
              <a:latin typeface="Minion Bold" pitchFamily="18" charset="0"/>
              <a:cs typeface="Times New Roman" pitchFamily="18" charset="0"/>
            </a:endParaRPr>
          </a:p>
          <a:p>
            <a:pPr algn="ctr" eaLnBrk="1" hangingPunct="1">
              <a:lnSpc>
                <a:spcPct val="90000"/>
              </a:lnSpc>
            </a:pPr>
            <a:r>
              <a:rPr lang="it-IT" sz="2800">
                <a:solidFill>
                  <a:schemeClr val="accent3"/>
                </a:solidFill>
              </a:rPr>
              <a:t> </a:t>
            </a:r>
            <a:endParaRPr lang="it-IT" sz="1200" b="1" i="1">
              <a:solidFill>
                <a:schemeClr val="accent3"/>
              </a:solidFill>
              <a:latin typeface="Minion Bold" pitchFamily="18" charset="0"/>
              <a:cs typeface="Times New Roman" pitchFamily="18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it-IT" sz="3200" b="1">
                <a:solidFill>
                  <a:schemeClr val="accent3"/>
                </a:solidFill>
                <a:latin typeface="Minion Pro" pitchFamily="18" charset="0"/>
                <a:cs typeface="Times New Roman" pitchFamily="18" charset="0"/>
              </a:rPr>
              <a:t>25 febbraio 2016</a:t>
            </a:r>
            <a:endParaRPr lang="it-IT" sz="1200" dirty="0">
              <a:solidFill>
                <a:schemeClr val="accent3"/>
              </a:solidFill>
              <a:latin typeface="Minion Pro" pitchFamily="18" charset="0"/>
              <a:cs typeface="Times New Roman" pitchFamily="18" charset="0"/>
            </a:endParaRPr>
          </a:p>
          <a:p>
            <a:pPr algn="ctr" eaLnBrk="1" hangingPunct="1"/>
            <a:endParaRPr lang="it-IT" i="1" dirty="0">
              <a:solidFill>
                <a:schemeClr val="accent3"/>
              </a:solidFill>
              <a:latin typeface="Minion Bold" pitchFamily="18" charset="0"/>
            </a:endParaRPr>
          </a:p>
        </p:txBody>
      </p:sp>
      <p:pic>
        <p:nvPicPr>
          <p:cNvPr id="1028" name="Picture 4">
            <a:extLst>
              <a:ext uri="{FF2B5EF4-FFF2-40B4-BE49-F238E27FC236}">
                <a16:creationId xmlns:a16="http://schemas.microsoft.com/office/drawing/2014/main" id="{5790BA81-7E94-B246-39C5-D2900D75789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2870"/>
          <a:stretch/>
        </p:blipFill>
        <p:spPr bwMode="auto">
          <a:xfrm>
            <a:off x="2191410" y="2132856"/>
            <a:ext cx="9925073" cy="3007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4">
            <a:extLst>
              <a:ext uri="{FF2B5EF4-FFF2-40B4-BE49-F238E27FC236}">
                <a16:creationId xmlns:a16="http://schemas.microsoft.com/office/drawing/2014/main" id="{DC5CA51F-3393-9E02-C862-F2A9F4CD966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2870"/>
          <a:stretch/>
        </p:blipFill>
        <p:spPr bwMode="auto">
          <a:xfrm>
            <a:off x="0" y="-7495"/>
            <a:ext cx="12192000" cy="68654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A0271DB1-A88B-DC20-1FD6-EE4CC8C1EA5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31704" y="-99392"/>
            <a:ext cx="8784976" cy="75959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 eaLnBrk="1" hangingPunct="1"/>
            <a:endParaRPr lang="it-IT" sz="2400" b="1" dirty="0">
              <a:solidFill>
                <a:schemeClr val="accent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/>
            <a:endParaRPr lang="it-IT" sz="2000" b="1" dirty="0">
              <a:solidFill>
                <a:schemeClr val="accent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lnSpc>
                <a:spcPct val="90000"/>
              </a:lnSpc>
            </a:pPr>
            <a:endParaRPr lang="it-IT" sz="2000" b="1" dirty="0">
              <a:solidFill>
                <a:schemeClr val="accent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it-IT" sz="2800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Dialoghi con i protagonisti del mercato:</a:t>
            </a:r>
          </a:p>
          <a:p>
            <a:pPr eaLnBrk="1" hangingPunct="1">
              <a:lnSpc>
                <a:spcPct val="90000"/>
              </a:lnSpc>
            </a:pPr>
            <a:r>
              <a:rPr lang="it-IT" sz="2800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 BASKET BOND E I PROGETTI DI SISTEMA </a:t>
            </a:r>
          </a:p>
          <a:p>
            <a:pPr eaLnBrk="1" hangingPunct="1">
              <a:lnSpc>
                <a:spcPct val="90000"/>
              </a:lnSpc>
            </a:pPr>
            <a:endParaRPr lang="it-IT" sz="2800" dirty="0">
              <a:solidFill>
                <a:schemeClr val="accent3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it-IT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Moderatrice: </a:t>
            </a:r>
          </a:p>
          <a:p>
            <a:pPr eaLnBrk="1" hangingPunct="1">
              <a:lnSpc>
                <a:spcPct val="90000"/>
              </a:lnSpc>
            </a:pPr>
            <a:r>
              <a:rPr lang="it-IT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Stefania Peveraro (</a:t>
            </a:r>
            <a:r>
              <a:rPr lang="it-IT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BeBeez</a:t>
            </a:r>
            <a:r>
              <a:rPr lang="it-IT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eaLnBrk="1" hangingPunct="1">
              <a:lnSpc>
                <a:spcPct val="90000"/>
              </a:lnSpc>
            </a:pPr>
            <a:r>
              <a:rPr lang="it-IT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Partecipano: </a:t>
            </a:r>
          </a:p>
          <a:p>
            <a:pPr eaLnBrk="1" hangingPunct="1">
              <a:lnSpc>
                <a:spcPct val="90000"/>
              </a:lnSpc>
            </a:pPr>
            <a:r>
              <a:rPr lang="it-IT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Lorenzo Coletta (Mediocredito Centrale)</a:t>
            </a:r>
          </a:p>
          <a:p>
            <a:pPr eaLnBrk="1" hangingPunct="1">
              <a:lnSpc>
                <a:spcPct val="90000"/>
              </a:lnSpc>
            </a:pPr>
            <a:r>
              <a:rPr lang="it-IT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Danilo Dragone (Sella Investment Banking)</a:t>
            </a:r>
          </a:p>
          <a:p>
            <a:pPr eaLnBrk="1" hangingPunct="1">
              <a:lnSpc>
                <a:spcPct val="90000"/>
              </a:lnSpc>
            </a:pPr>
            <a:r>
              <a:rPr lang="it-IT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Alberto Maria Grimaldi (CDP)</a:t>
            </a:r>
          </a:p>
          <a:p>
            <a:pPr eaLnBrk="1" hangingPunct="1">
              <a:lnSpc>
                <a:spcPct val="90000"/>
              </a:lnSpc>
            </a:pPr>
            <a:r>
              <a:rPr lang="it-IT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Alessandro Mallo (Unicredit)</a:t>
            </a:r>
          </a:p>
          <a:p>
            <a:pPr eaLnBrk="1" hangingPunct="1">
              <a:lnSpc>
                <a:spcPct val="90000"/>
              </a:lnSpc>
            </a:pPr>
            <a:r>
              <a:rPr lang="it-IT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Alberto Trivelli (Banca </a:t>
            </a:r>
            <a:r>
              <a:rPr lang="it-IT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Finint</a:t>
            </a:r>
            <a:r>
              <a:rPr lang="it-IT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eaLnBrk="1" hangingPunct="1">
              <a:lnSpc>
                <a:spcPct val="90000"/>
              </a:lnSpc>
            </a:pPr>
            <a:r>
              <a:rPr lang="it-IT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Imprenditore: Valerio Natalizia (</a:t>
            </a:r>
            <a:r>
              <a:rPr lang="it-IT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EcoFotovoltaico</a:t>
            </a:r>
            <a:r>
              <a:rPr lang="it-IT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eaLnBrk="1" hangingPunct="1">
              <a:lnSpc>
                <a:spcPct val="90000"/>
              </a:lnSpc>
            </a:pPr>
            <a:endParaRPr lang="it-IT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90000"/>
              </a:lnSpc>
            </a:pPr>
            <a:endParaRPr lang="it-IT" sz="2000" b="1" dirty="0">
              <a:solidFill>
                <a:schemeClr val="accent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endParaRPr lang="it-IT" sz="3200" b="1" dirty="0">
              <a:solidFill>
                <a:schemeClr val="accent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r>
              <a:rPr lang="it-IT" sz="3200" b="1" dirty="0"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it-IT" sz="2000" b="1" dirty="0">
              <a:solidFill>
                <a:schemeClr val="accent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/>
            <a:endParaRPr lang="it-IT" sz="1600" i="1" dirty="0">
              <a:solidFill>
                <a:schemeClr val="accent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Immagine 8">
            <a:extLst>
              <a:ext uri="{FF2B5EF4-FFF2-40B4-BE49-F238E27FC236}">
                <a16:creationId xmlns:a16="http://schemas.microsoft.com/office/drawing/2014/main" id="{FDD53C01-9846-6D22-BCA8-455848877DD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5792" y="-27384"/>
            <a:ext cx="2737416" cy="69475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896744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34FBC3C-406B-A5D4-3CD4-EE2DE80E24E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8" descr="data:image/jpeg;base64,/9j/4AAQSkZJRgABAQAAAQABAAD/2wCEAAkGBhQSERUUExQWFRUVGBcWFBYWFhoVFhcYFhgaIRcZGBoYHCcfGh8kGRkXIS8hIycpLCwsFx4xNTAqNSgrLCkBCQoKDgwOGg8PGSkiHSAsLCwqMSosKikqLC0qKTQpLCktLykpKiwsKiwqLCwpKS8pKS0qLSwtLSoqLCwsKSwsLP/AABEIAHoBnAMBIgACEQEDEQH/xAAcAAACAgMBAQAAAAAAAAAAAAAABwUGAgMEAQj/xABVEAACAQMBBQQECAgJCAoDAAABAgMABBEFBgcSITETQVFhIjJxgRQjM0JicpGhCENSgpKxsrMVFjQ1c3STosEXJDZTVGPD0iVERlW0wsTR0/AYJtT/xAAaAQEAAwEBAQAAAAAAAAAAAAAAAQIDBQQG/8QAMhEAAgEDAgIHCAIDAQAAAAAAAAECAwQREiExQQUiUXGx0fATFDJhgZGh4SPBM0KCJP/aAAwDAQACEQMRAD8AeNFFFAFFYu4AJJAA5knkABSq203u8zFYkeDTkZ/swev1j7h31WUlHiem3tqlxLTTXkhga7tTbWa5nlVM+qvrO3sUcz7elLzWd9xyRawDHc8x6/mIf/NVI0bZm71GQsis+T8ZNIx4QfpOeZPkMnyplaHuXt0wbl2mbvVfi4/u9I/aPZWeqcuB1/drK0/zS1S7F68WUC/3m6hJ1uDGPCNVT78cX31HnaG+fn8Ium9ksp/Ua+grDZq1gGIoIkx3hFz7yRk/bUVru8WztH7N5Czj1kiHGV+tzAB8s58qhwfNlqfSFNvTQoZ9fJCTTaq+j/6zcr9aR8fYxqY0/exfx9ZElHhIgP3pwn76b2i7YWd76MUis3fG44X/AEW6+7NZansTZXA+Mt48/lKvZt+kmDRQfJkT6Qo5016GPHwRUdD31QvhbmJoj+Wnxie8esPdxUwNN1SK4QSQyLIh+cpyPYfA+R50s9f3Kci1pKc/6uXv8g4HL3j31Qle80yf8ZBKO4+q48/myL9oqdco/ER7la3SzbSw+x+s+J9KUVRdh950d5iKYCKfoB8yT6hPQ/RPuJ7ryK1TT4HErUZ0ZaJrDPaKKKkyCiiigCiiigCqvtxvAt9MjBky8jg9nEp9JsdSSeSr5n3A1ZzSQ2Qshq2u3VxP6cduxKIea+i5SBSPABWfHe3tNASNvt7r1yva2+noIjzXiRskdxBeVOL2hcV1bP75ZFuBbalbG3kYhQyq4GWOF4o2y2CfnKWH66atctzpcUjxyPGjPES0bMoLISMEqTzHI0B1VU95O2f8G2naoFaZ2CRK2SpPViQCDgKD39SKtlJzV86vtAkHW2sOcngWQgv9snBH7EagLfuw26OpW7tKEWaJ+GRUBC8Lc0YBiTz9IdeqmrpSZuD/AAPtEH9W2vuvcoMjel+jNg+SyU5qAVu3G9qbT9RFv2UbwgRM59LteF/X4fS4c46ZFMuxvUmjSWNgyOoZGHQqwyDST240ZLvaVLeTPDLEqkjqD2MpVh5hgD7qk91uvSWF1JpF4QCrMbdifRyeZVSfmuDxr58Q6kCgGLtjtRHp9pJcPz4RiNc4LyN6qj9Z8ACe6q3ur2/m1P4R2yRp2PZcPZhhnj4854mP5IqpXbttDqwRSfgFp6zDkH58yPOQjhHgik8jmun8Hn/r3tg/41SCY3g7yLuzv47S2gilMkaMoYOXLuzjhHCwHzRUf/HzXv8Autf7OT/5Kj95N6kO0dlLIwVESBnY9AollyTir8N6ul/7ZH9j/wDLQENsttdq813FHdWAhhYt2kgRxw4RiOZcjmwA6d9b96O38+mtbLBHHIZu0yJAxOVKBQvCw68Z+6rNoW11peMy20yylACwXPINnHUDwNLff18vp31pP24KgG3+P+vf91j+yl/+St2j76HScQanatas2PTwyhc9CyOMhc/OBP6zTVFKH8IC/gMMEOVa4EnEFHN1jKMGzjmOJimB38PlUgbwNcetaqltbyzyHCRIXbxOB0HmTgDzIrVs3bvHZ26SfKLDEr568SoobPvzS7316s8zW2mQc5bh1Zx5cWIwfItlj4CKoBs3Z72Zb+6a3uUiRmQtD2YYZK+up4mOTw8xjHqtTSpMbzdmTpvwC+tBj4J2cD92QmSjNj8rMisfpim5pOppcQRzRnKSorr7GGefn3UB11ovpikbsOqqzDPTIBNb65NW+Ql/o3/ZNAJ/R97mr3SlrewilC4DFElYAkZwfjPA12Pve1C1Ia+00pGTjiUSR49hfiUnyyKz/B1/klz/AEqfulpsTQK6lWAZWBDKwBBB6gg8iKAi9l9rLfUIe1t3yAcMpHC6N4Mvd94PcTUPvP2xl020SaFEdmlWMiTixgo5z6JBzlRS/sbX+CNpFhiyLe54QEzyCzZ4B58Eq8j1xy8asX4QH82xf1lP3UtAMDQ74zW0MrABpYo5GA6AugJAz3ZNd1ROyP8AILT+rwfulqWoAooooArxmwMmvaWe97bExp8DiOHkGZiOqxnontbv8h51WTwsm9vQlXqKnHmVzePvEN0zW9u2LdThmB+WI/8AIO4d/XwrfsDuvNwFuLoFYTzSPmGkHcWPVU+8+Q66d12woun+ETrmCM4RT0kcePiq9/ieXcabG0e0UVlAZZTyHJVHrO3cqj/7gc6yjHPWkdu5uFbpWlrx5vnnz8DolmhtIckpDFGMdyIo7gB/gK16Dr0d5F2sOSnEygsOHPCcE4649vOvn/abaue/l4pCeHPxUS54Uz0AHzmPj1Pl0pz7s9Llt9PjSZCjlnbhPUBmyMjuOO7rV4z1PC4HiurD3aip1Jddvh64kHtHqepXxaKygkghyQZpPiXk+rxYZVPkCT5dKqNxuev1QsOxcjnwrIeI+ziUDPvrm2g3k30ssgWYxIGZVWIBOQJAy3rE4HjWe77WbmTUoA00zgseMGR3GOBvWBJGM461k3GT5nWp0bi2ouUNEUlnG7b72Q+zWytxeTMkACtH6TMzFAhzgcwMg5B6DPI05ti4tQiJhveGRFXMc6vxNnI9Bs4Y8jkEjuOSeVQNrsfcWn8KzMyhZopjEUY8ecu6nkBwkZx161B7pdo7h70QyTSPG0bkK7lwGXBBHFkjlmrRWlowu5yu6c5RcXGKXLfhl4YxNW26t7W6FtOTGWRXWQ/J+kWGGI5r6vUjHPqK79X0W3vYeGVVkRhlWHMjPRkYdD5jr50ud8OzE8kwuo044liVH4ebLwsx4ivXhw3UdMc8VW9gduZ7SVYgGmhc47EekwJ74vA/R6Hy61Zzw8M8sLBVKCrUJdZcVnn/AEaNtdhZdPcMCXhY/Fy9CD1Cvj1W8D0OOXgG3u6vLuS0U3iEMOUbtykkTHJnXuPmeZ647zZJIVdcMoIODwsAeYORkHvBAPtFbRUxhpeUea4v5XFJQnFZXPn67T2iiitDnBRRRQBRRRQBSQ2CvBpmu3drN6CzsVjY8gTxloefgyOR7SBTvqn7f7t4dTQEt2U6DCSgcXLrwOvLiXOe8EZOOpBAuFaLi+jjKK7qpkbhjDMAXbGeFQepwCcClLDoO0lsOyiuI5UHJWZo3IHdzmTj+3NdWj7pbme4S51a5MzIQVjRiehyAXwoUZ58KAZ8aAvG3W0YsbGafI4wvDED3yPyQefPmfJTSZ2A1DU7KN5LfTnn+E8LmZkkJZcHhwVPMElmz3lqYu8rYm61KW2jRkS1jbimyxDkscEqoUglY+LHMc3NXu3t1RVRAFVQFUDoAowAPYKAQm3uo6nqEAFxpjRCEmTtVSTKrwnjByccJGCfqimruz2o+HafFIxzKnxU3jxoB6X5y8LfnVaXjBGCMg8iO40vN32wl1pt5cYaNrOUkoA57RSp+LJUrj1SVPPuB7qAgdZ/0ut/qp+4lqwb293xvoVmt1zdRcgMhe0jJ5oSe8E8QJ+kO+stQ2FuH16LUAY+wQKGBY9pyjdTheHHVh30waAr2w+yKadaLAvNvWlfHryHGT7ByAHgBS9/B66331oP+NTiNL/dRsJcaabn4QYz2xjKdmxb1O0znKjHrD76Aqu8qxSbaKyikXiSRIFdTkZUyy5HLnV8/wAkul/7Iv6cn/PVf3hbv7661GK7s3iQxRxhWdiGDo7nIHAwI9Ida5v4vbS/7dD9q/8A89SC/aBsbaWTO1tCIi4AchmOQucesx8TS0/CBj4pbBc44jKufDLQjNT+zei66l1E13dxSW4J7VFK5YcJxjEK/O4e8dK3bz9hbjUJbRoDGBAXL9oxU+k0ZHDhTn1D4d1QCv3m4dxG5jv5WkAJRWBVWYdASHyATyz3VFbl9LszdSJcxEX0LFkEpyPR5Nwp07RGHPOe4jocPSlzt7u2mnu4r3T3SK5QjjLEqG4R6L5CnJx6JBHpKfLmAwridY0Z2IVVBZiegCjJJ9gFfPWla9fT6lNqdvZNc5Z0jyrFYxwgKMr84RYH55PfTc2z0u+u9N7CIRJPKFWfMjBFXrIEbgJPEQF5gcmNSGxGzQsLKK35FlGZGHRpGOXI8snA8gKAWev7UaxeW0tvLpJ4JV4SQkuQeqsOfUMAR7KlNxevN2c1hNlZLdiyK3JgpbEiYPThk/eU1cUutU2AuU1qPULMxhG4fhCMxUtn0ZOEBSDxJg88ekM1IGNXJq3yEv8ARv8AsmuutF9CXidR1ZWUZ6ZIIFQBV/g6/wAkuf6VP3S02XcAZPIDmSe6knoG7TXLJCltcwRKxDMFfOSBjPpQHuFd8+7jWrsdne6ioiPrKhZ+IeaKkan3mgI9boartNHJCeKG24DxjmpWDJ4h5NK2Ae8c6sP4QH82xf1lP3UtXDZDYu306Hs4ASWwZJGwXkI6FiO4c8Achk+JJit6myM2o2iQwFA6zLIe0YqOEI46hTzywoCd2R/kFp/V4P3S1LVwaDZNDawRPjijijjbHMZRADg+GRXfQBRRRQHLqeoLBDJK59GNWdvYo6DzPT3186Qxy6lfAE/GXEmSeoUHqfYqD7Fpqb5tW7OyWIdZ3AP1I/SP97gqC3JaOGea5I9QCJD5tzf7go/ONYz60lE+gsP/ADWs7nm9l67/AAGhZWkdrAqLhIokxz7lUZJJ+0k+2kBtttY1/cl+YiXKwoe5fEj8pup9w7qZu+PXjDaLApw1wSG/o0wW+0lR7CapG6nZkXN32jjMdvhznoZD8mPdgt+aPGom8vSi3R0I0aUrypx5evm9i57td3gt0W5uFzOwBRT+JBHh+WR1Pd08aYdAFKrebttd2t32ULhIzCp9RSSWLAsCRkEYwMeFabQRzIqrf1+O77eAq52y7HxZj9pNN7ZjeDYWlpBGUkjbgHGBC3N8ekxb52Tk5GeRHSl1a6A62Xw8MpCTrGIyuc4wcsc9M4GO8U/Fkt7u1WSRY5IXQSYcBkAxk54uQxz9mDWVNM7XSlam4xjJNpNp4eN1y4fMjNW3iWcEcTu7ETJ2kYRGJKflEHGPfVOXaKC41qzmswSWDRzAoUOMNzPiQpJz9EVle7Y2M2p2hUqYFjlgkLpwxgOMJyYY4e7pgA1IixhXXreO2ijjWGCR5ezUKPTDAZ4ep9JP0qs239zw06MKMXmMk3CT34c1h7dwxar8Wg2Ni0t1wxwlubuxwFz1CZ5Lk9y9TVgNInbLVZtT1L4PGfQWQxQr83IOHkb7Cc9yj7bzeDxWVvKvJx1aY4zLuL9PvisFbhBlcflLH6P94g/dVk0Laa3vFLQSq+PWHMMv1lPMfqqqWW5mzWMCRpXfHpOG4Bn6Kgch7c1RNptn5tGu45YJCVOTE5HPljijkA5HkR7Qe7FV1Sjuz2RtrS4fs6Empcs8GPuiuTSb4TwRSjkJERwPDiUHH3111qcZrDwwooooQFFFFAFFFFAFFYPKB1IHtOKyzQHtFFeFgKA9orFJAeYII8udZUAUUUUAUUUUAUUUUAUUUUAUUUZoAoozRQBRRmjNAFFFGaAKKwaUA4JAPgTzrPNAFFFFAFFeZrHtRnGRnwzz+ygM6KM0UAl9910Tdwx9yQ8XvdyD9yCrtumsuz0yM98jSSH3sQP7qil7vjb/AKS9kMePtemnu/XGm2v9Ev31jH42d676vR9KK5/sVO9/UO01Ep3Qxog9rDiP7Q+ymFuj03stORsc5meQ+zPCv91R9tKveM2dUuvrr90aU7diEA060A/1EZ+1QT99RDebZpf9SxpQXPHhknKrm1+xMOoIokyjpngkXHEM9QQfWHTl9hFWKqFthvXitWaKBRNKpIY5xGhHUEjmxz3D7e6tZYxuca1hWnUXsfiR5ou7NorW5tZZxJDPhkwhVo5B0fmx8F5fRpV6jLd2XaWUjuiZy8YY8Dg94+iw8OvfzFWjRd8lys2bkLJE3VUUIyeaePsY+8VeL2LTdYjA7RWceqVYJOme7Dc8eRBFZYUl1TtxqV7Wo3cx1RlvlLg+3vE/d6nZmLhjsykmPlDcu4z48PCAf/vWmRuV0TghkuWHOU8CfUj6n3vy/MrQ+6GzhPHPdsIxzIYxx5HgWP8AhWzWN7FvaqkNjGsqoAueaRKB3L85j59PM1EVpeZFrit7zT9jaqTzxbzjuyxmmkBpN2NP1kmbksc0quT3LJxAP7MMG9lN3Yra9dQgMgXgdG4ZEznBxkEHvBH6jURvF3fC9XtocLcIMeAlA6KT3MO4+eDywRpJakmjnWc1b1J0a+yksP5F2imDKGUgggEEHIIPQgjqKTm8jXW1C6Szto2doXdTy5tJ0bl3KuD6R9vQDPDsVtzNp0vwe4DdiG4XRvWhOeZXyz1X3jn1d8USZ41C5bBLADLDu5jrTOtEum+j62trVt1Xy7zn0PT+wtoYc57KNEz4lVAJ+2u6vBXtaHKbbeWFFFFCAooooApU7xNvbmS7XTNN+WY8Msi8mBIzwK3zOFebP1HQYINNU0l9zCiXVNQmk+VBbGeo7SZy/wCyooDttNwCOvFdXczzHmxQLwgnrzkDM3tOM+ArHStgtV0y7iFncCa1dsSCQkIi/O44y3XA5NGck4BwOreooCr7wttl021MmA0rnghQ9C2Mktj5qjmfcO+l5ou7e81dRdaldSIsmGjiXm3CeYIU+hEMdBgnvNZ740Eur6dDJ8kezBz0xJOFf+6q051GOlAJ3Vdys1oO20y6lEqcwjEIzeSumFz9Fhg+NWTdXvDa/R4bgBbqH1sDh7Rc44uH5rBuTDpkjpnAv9JS2jEO1xWLkJCxcD/eW3G/98BvbQHR+EKzZsgpOWM4wCRknssDl7ase6Pbc3luYJifhNuOF+L1nQHCuc94Pot5gH51V/f58rp315f2oKx3k6LJpl6mrWg9Evi5TovE3I8WPmyDkT3Pg9TUgv23u2C6daPMcGQ+hCh+fIRyz5AZY+Q8SKUW5u6lfWWMzOXaGV34ickuY2zjzDZ99SumxttFqnbyKwsLXAVG+d3hD3cTnBbHRVUd4Nb9lR/+13f1Zf1Q0B1fhCSEQWmCR8bJ0OPmCpLc7tsbiE2dwSLm2yo4shnjU45558SH0T+afGov8Ij5C0/pJP2Kx3pbPyWVxHq9nyZCvwhR0JPIO2OqsDwN7VPiaAYW2e1KafaPO+CR6MSflyH1V/xJ7gCaSm63UJptcjknZi8qyyNnIB44iwIHcMEY8sVMQyvtJqSEoyWNqFLqT1Lc2U4+c7Dh8kQnkTXTYRhdr3AAACkAAYAAtFwAO4YoCV/CClK2MBBI/wA47jj8VJ4Vw6fuKSSKOT4bOONFbGF5cSg46+ddn4Qo/wAxg/rH/Ckrk0/eDrCxRqmksyqihW4ZPSAUYPTvFAb13BIDn4dcfor/AO9T2+hiNImwSDxw8wcfjVrk2b241Sa6ijn00wxOSHlIk9ABSQefLqAPfXVvq/meb68P71KgFJ2S3Oi8s4bk3kyGVeIqFBA5kYBLeVZ6/uxvNMia7sr6VuxBeRTlG4F6kekVcAcyrDoD16V1bE74rG0sLe3lE3HEnC3CgK5yTyPEPGvdq97gv4Hs9Pt55JJ1MbEoPRVuTcKqSSSMjJwB1qQX3d3tWdQsUncASAtHKFGBxoeo8iCpx3ZxVG2y2zu7++Om6Y3AFJWaYEqcr8p6Y5oi9CRzY8h3A3Dd9sy+naaI3x2p45ZADkB2HJQe/ACjPiDVJ/B4gVheSnnITEpJ64IZj9rdfqioB1wfg+QlMzXczSnqyqgXPsYMx/SrZstsbqunXyRRziaybJcyE8KqOoCE5STw4SVPf0wGtRQCn/CGkItLbBI+NboSPxTeFM3TWxBGSfxaZJ+qKWH4RP8AJLb+mf8AdNVt2xuWj0Sdk9YWuMjuDIAT9hNAUHUdor3Xbt7WwkMNpH68oJXiXOOJyPSIbB4YxjI5nykv/wAe4OD+Vz9r+Xwpw58eHHF/e99SG4a0RdNZwBxPNJxnv9EKFHuXn+caZNAJHTto73QbtLa+kM1pJ6khJfhXpxxk+kOE44oznA6dQS7EcEAjmDzBHQ0ud/FmjaaHOOKOaPgPf6WVYe8HP5o8Ksu7y4Z9Ls2br2EY+xcA/YBQC131QYvo2/KgX7Vd/wDAimFuwug+l2/0QyH8x2A+7FVzffpnFDBOB8m7Rt7JBkf3kx+dWO5HVcxT25PNGEqjycYb7Co/SrFbVDv1f5ejYtf6v9f2jg2h3fzXmrzYykJ7N3lI5YKKCq/lNkHl3d/mwb3U7fTLRA7FY41CRqTxSPwjkFHzj9w78Csds9qRYW/alC5J4EA5DiIJHEe4cj+qkFreuzXkplncux5AdFUdyovcP19+TSTUOHEW9Grfxj7R4px278Dc2b3uRXVwsLxGHjPDGxcMC3crchgnoOvMgVQ9pd2d3byMY42niJJV4xxNg/lqPSB9xHnVc1DSJ7Yp20bxF1DpxDBI8R4Hy6jlTq3b7bC9h7OU/wCcRAcefxi90g/UfA+0VVPXtI9NaDsf57bDg+K4/XIjbizdDh0dD4MpU/eK1pGWPIZPkM08N52sX1ssclrjsRntTwByGzy4uIHC47x39T0qkWu+O9XqkDefZsv7LiqOKTw2eyheVq9PXCCf/X6IDTtib24I4LaT6zr2a/pPj7qy2p2Rew7NZZY2kcFjGhJKAYwWJA68+7uNS2o727+UYVkiH+7Tn9rliPdUfs1spc6lNxZbhJzLO+WHngn128B9uBTCeyLqpXh/JXcYxXJb/nyL/uWs+ztZ5m5K7gAnkOGJebezLEfmmorZDeHdTal2XEZIJ5ZOFGHONDxFSp6gBQORyMeFSW8fXYrGzXT7bkzIFYDqkXfk/lPz9xY+FcO5jZ3nJeOMAAxxE9+flGHsGFz5tWnNRRyWoypVbqrH49o5/D9dhxb67NVu4XAw0kR4z48DYBPng49gFM7Yqbi0+1OcnsYwe/mEFKHTtPm12+lZ5eBVHFzBYInFhERcge/PcTzpo7EbELpyygSGQyMpyV4cBQcDAJ7yTn2eFTDeTfIyvtELeFCcuvHl3/P5ItFFLXafew1pfPCsSSxR8Ib0ir8eMtg8xyyBjHUGr9pN920EcvCU7RFfhPMjiGQDjyNaKSeyOXVtqlKMZzW0uB2UUUVY84UUUUAUjtfjl0LWDeKhe1uWbix/vDxSR56Bw/prnqOXjh41z31hHNG0cqLIjDDI4DKR5g0BC6dvC0+aMOt3AARnDyLG48mVyCKgtS3x2q3MVvbq92XcK7Q+kFz+Ry+MPeQOWM888qLvchprtxCORPopK3D7uLJH21YNnNhbOxybeBVYjBkJLyEeHExJA8hgUBVN9Ox0l1BHcwAmW24iVX1mjOCSuOrKyhgPDi78V0bD73rW5hVbmVILhQA/aEIjkfORj6PPrwk5HmOdMKqlr263T7tzJJBwyMcs8TGMsfEhfRJ8yM0BjtHvSsLWIsJ453x6MULrIzHuyVJCDzP39KqG6LZ+a4uptWugQZS3YgjGeP1nXPzQoCL4jNWjStzumwMG7EykHI7ZzIo/N5KfeDV1VQOQ5UAoN/nyunfXk/ahpr3+nxzxPFKodJFKup6EHqKjtotjra+MRuYy5hJMeHdMFiufVIz6q9fCpqgInZjZqKxtkt4QeFcksccTsfWdiOpP6gB0FLDZb/Su8+rN+qKnLUHabGWsV494kZFxJkO/G5B4sZ9EnhHqjoO6gF9+ER8haf0kn7FNae1WSMo6hkdSrKeYZWGCD7RUZtLshbX6otyhcRksmHZMEjB9QjPKpkCgIfZXZWHT4BDADw8TMzNzZmbvY9+BgDyUUs7X/TCT2H/wi05ag02MtRem+EZ+EnkX43x6gT1c8PqgDpQFH/CG/kEH9Y/4MlWrRtuLBbeFWvLYERxggzICCFGQedSe0mytvfxrHcoXVG41Adkw2CM5Qg9Car3+RfS/9Q39vN/z0BNfx807/bbX+3j/APeoLfUf+h5vrwfvUrP/ACL6X/qG/t5v+erPregQ3cBgnUtGeElQzKfQIK81IPUCgKvuz0K3fSrRnghZjHks0SMSeI9SRk1S9qNNk0DUVvbZSbSdiJYhyUZ5tH4DvZD3EEdBzcOkaTHbQpBCvDHGOFASWwM+LEk9e+jV9HiuoXhnQPG4wynI8wQRzBBAII5gigDTNSjuYUmiYPHIoZSO8Hx8DnkR3EEUlIJpNnNVk40ZrK4zwlRn0MkrjuLx5IK94Oe8U4tndmYLGMxW6ssZJbhaR5ACeuOMnGfAcs866dU0iG5jMU8ayRt1VxkZ7iPAjxHMUBGWu32nyIHW8t+HGfSlVGHtViGHsIqBTe9byX8VpbJJcByVeWMEqp7ioxl1Hzm5ADmM1hPuO01m4gkqj8lZm4fvyfvqz7PbH2liCLaFYy3rNzZ2x+U7EsR5ZxQC9/CJ/klt/Sv+6amQtgs9mIXGUkhCMPoumD9xrTtLsjbX6Kl0hdUJZQHZMEjB5oRnkaloYgqhR0UAD2AcqARuxu0L6BeS2V6G7CRuJZACQO4SqB6yMoXixkqV8jTYG3en8HH8NtuHGflkz9mc+7Fdet7OW94nZ3MSyqOY4hzU+KsOan2EVUP8hum8XFwTYz6vbNj2Z9b76Apu2W0L6/dxWNiGMCNxvKVIBPQysD0RVLcOcFi3sp1abYLBDHEgwkaKi/VRQB9wrm0TZ23s4+ztoliUnJ4RzY+LMebHzJNSVARO1OifC7SWDvdfRPg45of0gKQ+x2uNYXyO+VAYxzg9QpOHyPokA/m19HUlt72yfYzfC4x8XMcSY6LL4+xhz9oPiKyqL/ZHb6KrReq3nwn4jV1/SEvLaSFj6Mi+iw54PVGHsODXztiayuuY4JoHBwRkcSn7wfvBpo7pdtBIgs5T6aD4kn56D5ntXu+j7DUhvJ2B+GJ20A/zhBjHQSqPmn6Q7j7j3YiS1rUjS0quyrSt63wv7d/c+ZncwW+u2AKkLIvQ9WhlxzU+Kn7xg9RyT13aXFhc4biimjOVYH7GU9GU/Yeh7xWeg7QT2E/HGSrA8MkbA8LAHmrr15H3g03LLXdP1qIRSgCXqI2PDIrd5if53u94qu0+89eKlg2saqT/AB+jm2B3mG8kW2njxKQ2HX1H4Rk8Sn1TgHpkHyrg23udJt7gxTWTNJwhmaHEQ9LOOjrk8vCsrTdZNZ3kNxayCRI3BZJPQk4DyYAgcLeiT+TXNvq2fYtHdqMqF7KUj5uCSjHyPERnxx41Z6tO55KatpXcfZSajJcm1uaNmbzRpbiOJLKXjduFTKe0XPdkdoR9xqybf7eDTgtvBGO1ZOJeQEcakkA8I6nIOByH6qp+57Z1pbr4SR8XADwnuaRhgAeOFJJ8MrVy1bdoLy9e4uZD2forHFHyPCoA9Jz0ycnCjv60jq07E3Pu8LrFSTcYrfLb37BZ7LbLz6pclmZuHi4p5m59eoBPViOg7vZTS28vI7DS2hjBTjXsIQvdkc8n6oYk9T7TWjaDb2002PsLZUeRBhYo/k0P+8Yd/iB6R78daytLga1pLK2O2wVOOQWZOakeAPI+xiKJJZS4lK9WpVlCtUjikmsL+/XciJ3GIeyuTjkXjAPeSFOR7sj7TV+2i1tLS2knfoi5A/KY8lUe1iBUNu+2O/g+3Ic5llw0uDlVIzhV7uQJye8+WKW29DbUXc3YxNmCI9R0kk6FvNQMge894qc6IGfsVfXstPw53fyXnyIHZ3TH1C/RG5mWQvMfo54pD9mR7SK+kEXAAHIDoPCqBuk2TNvAbiQYlnA4QeqxdV9hY+kfILTBqaccIz6UuVVq6Y/DHbzCiiitDlBRRRQBRRVQXefafDzYntFmD9lllAjL45ANxZ59By6kCgLfRRUXtJtHDY27TzkhFwMAZZixwFUZ5k/4GgJSioTZLa2HUYTNAHCBzGeNQp4lCk8gTywwrl/j5b/wj/B2JO3654R2fyfaetxZ9Xy60BZaKhdrNq4tPgE84coXVPQUM2WBxyJHLkakdMv1nhjmTPDKiSLkYPC6gjI8cGgOmiiigCioLa/bCHToRNPxEMwRVQAuxIJ5AkDAAJPOunZraKK+tkuIc8D55NgMpUkFWAJwQR40BKUUVU5d5VomofAHLpLxBOJlAiLMoZRxcXfxADI6nFAWyiiq9tjtvBpsaPOJCsjFV7NQxyFyc5YdwoCw0VhHJxKCOhAP21CbUbb2mnqDcS8LMMpGoLyMPEKO7zOB50BPUUrl/CDseLHY3GPysRH7u0zV52b2ttr+MvbSh8esuCrpnpxKeY9vQ91ATFFFFAFFFFAFFFFAFFFFAFFFFAFFFFAFcup6ak8TxSrxI4KsPI+HgR1B7iBXVRQlNp5R857VbLzabcgZbhzxQTDlnByOY6OvLI9/Q00Ngd5CXYWGchLjoO5ZfNfBvFfs8BbNa0OK6iaKZAyH7VPcynuI8aRm2G7+ewYuMyQZysqjmvgHA9U+fQ+XSsGnB5XA+hp1qXSEFSrbTXB9vrmvsNTbLd1DfemPipwOUgHJvASD53t6j7qTev7H3VkfjoyFB5Sr6UZ8CGHq+/Bqz7K73ZoAI7oGeMcg+fjVHnnk/vwfM00dG2rtLwYilRyRzjPovz7ijc/8KnEZ8OJWNS76P6s1qh+Pvy+olNH3kX1uAFm7RR0WUdoPtPpffVgTfZOQQ9tC2eRwzAH2g8VMDU93VhOctbqp8Y8xH7EwD7xUFNuTtD6ss6+XEjfrSo0zXBlve+j6u9Snh93kystvonVeGK2gjA6D0iB7ACoqt61t9e3QIknYIfmR/Fr7+HmfeTTMg3K2YPpSTv5F1Uf3Uz99WDTNhLG35pbpkfOf4xh55fOPdimib4se+2FLenTy/XbkS2zewF1eEFI+ziP42QcKY+iOr+7l5inTsnsjDp0TKjElsNLIxxxcIPd0UDJ/xJrm1/ePZ2oIMglkH4uLDnPgT6q+8+6lNtZvEuL7KfJQn8UhJ4vrt1f2ch5U6sO8SV30hs1ph6+/gWPeLvN7UNbWjegeUsw+cO9E+j4t39By5mP3abAm6cXEy/5uh9FT+NYd31Aevj08cdOw+6p5is14pSLqsR5O/wBbvRfLqfKnHBAEUKoCqoAUAYAA6AAdBUxi5PVIpc3VK1p+723Hm/XPwM1Fe0UVscAKKKKAKKKKAK+bNpNnpLzWNRWHPaRdpOijq/ZmPKrjo2GJHmAO+vpOk5sb/pTffVm/ahoC3brduRqFoBIw+EQ4WYdOL8mT84Dn9IN5UududVk1q6mSBj8DsIpZS49VmRGJfz4mXgX6IZu811by9kriyuzc2HEqX2YHSPqJJeqDwEh5g9zA8xyq52Wxq6bod1EMGRrad5nA9ZzC3IfRUeiPIZ7zUg4twX82yf1mT93FUL/2w93/AKOprcF/Nsn9Yk/dxVC/9sPd/wCjoCd39fzYv9Yi/ZerfsZ/N1n/AFaD90tVDf1/Ni/1iL9l6t+xn83Wf9Wg/dLUAmaKKg9tNpBY2U1wcZVcRg/Okbkg/SIz5A0At9pVGsa9Hac2trMEzYPIkYMvPzbs4vc2K2bqrptP1G70qUnBYvAT3lRnI+vDwt+Yar26/eBZafHM1x2r3Ez5dlQN6K9BksOZYux9o8K59v8Ab61uLy1vbLtFnhI4+NAoYI3EnMMc9XU+TeVSD6Jr532x2ce+168giIEnDxoDyDMkERC57s8xnuOKfWi6qlzbxzxnKSorr5ZHQ+YOQfMGlVpf+l0/1W/8PFUAnt0+35ukNpcki7gyp4uTSKnIk5+ep5MPYe84ifwif5Lbf0r/ALo1s3r7GSRSDVLH0JoSHmCjmQv43HeQOTDvX2HNY3m7Zx6lpdpKuFkWV1mjBzwP2Tf3T1B8PMGpA59U1hbSxe4fmIouPHiQvJfecD30qt2OyH8KSy6lf/HZkIRG5ozDqSO9FyFVenI9cVfN4tm0ui3CoMkQq+B4RlXb+6pqN3G6gj6Wsa44oZJFcfWYup96t9xqAXR9EgZOAwxFOnCY1K48MYxSY272fbQr2G+scrE7FWjySoOMtH5o6gkDuK8ui4etKv8ACB1BFsoYifTeYOo7+GNH4j9rqPfQDNsrtZY0kQ5V1V1PirAEfca31E7J2bQ2NrG/rJBErZ7iqKCPcalqAKKKKAKKKKAKKKKAKKKKAKKKKAKKKKAKxeMEEEAg8iD0I86yooBf7SboLefL25+Dv4AcUR/N6r+aceVLjV93N9bHJhMijo8Pxg9uB6Q94r6Hrys3TTOnQ6Vr0VhvUvn5nzfa7ZX1v6K3My4+a54se6QHFSse9rUR+NRvbEn+AFPS5sY5RiSNHHg6hv1iqlrGzNoG5WsA9kKf8tV9nJcGe6PSFvVfXorP08haT71tRYfLBfqxIP1g1FT6xe3p4TJPP9BSzD9BOX3U7dE2ZtOvwWDPj2KZ/ZqyRQqgwqhR4KAB9gp7NviyJdJUKT/jorP08hFaHulvJ8GRRbp4yc39yLz+0rTO2Y3b2tlhwvayj8bJgkH6C9E/X51ahXtXjBI59x0jXrrDeF2I8xXtFFXOeFFFFAFFFFAFFFFAFKfZLSpl2lvZWikWNlm4ZDGwRstFjDEYPQ9D3GmxXlABUVFbXRFrC7VQWZrecKqgkkmNsAAcySe6paigF5uO0+SHT3WWN42+EOeGRGRsFI8HDAHHI8/Kof8Agqb+NfbdlJ2WPlezbs/5Jj18cPrcuvXlTbrygF/vusJJtOVYo3kbt4zwxoztgK+ThQTjpVc0febqFvbwwjSJmEUaR8WJhngULnHY8s46U5K8oBYabvUv5Joo20mVFd0RnImwgZgCxzCByBzzI6Vo3rWlxqF7a2EUcogDB5phG3Zhmzz48cPoR8R69XA601qKAjIdl7VVCi2gwAAPikPIdOork1vYq2uLeWEQxIZEZQ6xKGUkeiwIGeRwfdU/RQCx3KzXMMU1lcwyp2LFomdGVCGYiRVYjBw/pDB5hz4VyabpUw2qmmMUgiKtiQxsIz8RGOT44TzBHXupsUUAMua+e96G66S2nMlnE8kE2SEiRnMT45rhQfRPMqe7mO4Z+haKA0W8eYlBHzQCCPLmCKTupbGX+jXTXOmKZrd/XhALkLnkjIPScDJ4WX0h395Z00UAozvsuiOBdLm7bpjMhGfqiLiPs++sNmtg7zULxb/VhwhcGO3IwTwnKKU58CA8+E+kx69+W7WVAAooooAooooAooooAooooAooooAooooD/9k=">
            <a:extLst>
              <a:ext uri="{FF2B5EF4-FFF2-40B4-BE49-F238E27FC236}">
                <a16:creationId xmlns:a16="http://schemas.microsoft.com/office/drawing/2014/main" id="{1C11D0AC-B115-36A8-98EF-9856874848D3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206500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074" name="Rectangle 7">
            <a:extLst>
              <a:ext uri="{FF2B5EF4-FFF2-40B4-BE49-F238E27FC236}">
                <a16:creationId xmlns:a16="http://schemas.microsoft.com/office/drawing/2014/main" id="{5CE19F70-01F7-66F1-0B5B-AA1DD6C486F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07568" y="2924945"/>
            <a:ext cx="5529064" cy="30592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 eaLnBrk="1" hangingPunct="1"/>
            <a:endParaRPr lang="it-IT" sz="2500" b="1" dirty="0">
              <a:solidFill>
                <a:schemeClr val="accent3"/>
              </a:solidFill>
              <a:latin typeface="Minion Bold" pitchFamily="18" charset="0"/>
              <a:cs typeface="Times New Roman" pitchFamily="18" charset="0"/>
            </a:endParaRPr>
          </a:p>
          <a:p>
            <a:pPr algn="ctr" eaLnBrk="1" hangingPunct="1"/>
            <a:r>
              <a:rPr lang="it-IT" sz="2500" b="1">
                <a:solidFill>
                  <a:schemeClr val="accent3"/>
                </a:solidFill>
                <a:latin typeface="Minion Bold" pitchFamily="18" charset="0"/>
                <a:cs typeface="Times New Roman" pitchFamily="18" charset="0"/>
              </a:rPr>
              <a:t> </a:t>
            </a:r>
            <a:endParaRPr lang="it-IT" sz="4000" b="1" dirty="0">
              <a:solidFill>
                <a:schemeClr val="accent3"/>
              </a:solidFill>
              <a:latin typeface="Minion Bold" pitchFamily="18" charset="0"/>
              <a:cs typeface="Times New Roman" pitchFamily="18" charset="0"/>
            </a:endParaRPr>
          </a:p>
          <a:p>
            <a:pPr algn="ctr" eaLnBrk="1" hangingPunct="1"/>
            <a:endParaRPr lang="it-IT" sz="2400" b="1" dirty="0">
              <a:solidFill>
                <a:schemeClr val="accent3"/>
              </a:solidFill>
              <a:latin typeface="Minion Bold" pitchFamily="18" charset="0"/>
              <a:cs typeface="Times New Roman" pitchFamily="18" charset="0"/>
            </a:endParaRPr>
          </a:p>
          <a:p>
            <a:pPr algn="ctr" eaLnBrk="1" hangingPunct="1">
              <a:lnSpc>
                <a:spcPct val="90000"/>
              </a:lnSpc>
            </a:pPr>
            <a:endParaRPr lang="it-IT" sz="2400" b="1">
              <a:solidFill>
                <a:schemeClr val="accent3"/>
              </a:solidFill>
              <a:latin typeface="Minion Bold" pitchFamily="18" charset="0"/>
              <a:cs typeface="Times New Roman" pitchFamily="18" charset="0"/>
            </a:endParaRPr>
          </a:p>
          <a:p>
            <a:pPr algn="ctr" eaLnBrk="1" hangingPunct="1">
              <a:lnSpc>
                <a:spcPct val="90000"/>
              </a:lnSpc>
            </a:pPr>
            <a:endParaRPr lang="it-IT" sz="2400" b="1" dirty="0">
              <a:solidFill>
                <a:schemeClr val="accent3"/>
              </a:solidFill>
              <a:latin typeface="Minion Bold" pitchFamily="18" charset="0"/>
              <a:cs typeface="Times New Roman" pitchFamily="18" charset="0"/>
            </a:endParaRPr>
          </a:p>
          <a:p>
            <a:pPr algn="ctr" eaLnBrk="1" hangingPunct="1">
              <a:lnSpc>
                <a:spcPct val="90000"/>
              </a:lnSpc>
            </a:pPr>
            <a:r>
              <a:rPr lang="it-IT" sz="2800">
                <a:solidFill>
                  <a:schemeClr val="accent3"/>
                </a:solidFill>
              </a:rPr>
              <a:t> </a:t>
            </a:r>
            <a:endParaRPr lang="it-IT" sz="1200" b="1" i="1">
              <a:solidFill>
                <a:schemeClr val="accent3"/>
              </a:solidFill>
              <a:latin typeface="Minion Bold" pitchFamily="18" charset="0"/>
              <a:cs typeface="Times New Roman" pitchFamily="18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it-IT" sz="3200" b="1">
                <a:solidFill>
                  <a:schemeClr val="accent3"/>
                </a:solidFill>
                <a:latin typeface="Minion Pro" pitchFamily="18" charset="0"/>
                <a:cs typeface="Times New Roman" pitchFamily="18" charset="0"/>
              </a:rPr>
              <a:t>25 febbraio 2016</a:t>
            </a:r>
            <a:endParaRPr lang="it-IT" sz="1200" dirty="0">
              <a:solidFill>
                <a:schemeClr val="accent3"/>
              </a:solidFill>
              <a:latin typeface="Minion Pro" pitchFamily="18" charset="0"/>
              <a:cs typeface="Times New Roman" pitchFamily="18" charset="0"/>
            </a:endParaRPr>
          </a:p>
          <a:p>
            <a:pPr algn="ctr" eaLnBrk="1" hangingPunct="1"/>
            <a:endParaRPr lang="it-IT" i="1" dirty="0">
              <a:solidFill>
                <a:schemeClr val="accent3"/>
              </a:solidFill>
              <a:latin typeface="Minion Bold" pitchFamily="18" charset="0"/>
            </a:endParaRPr>
          </a:p>
        </p:txBody>
      </p:sp>
      <p:pic>
        <p:nvPicPr>
          <p:cNvPr id="1028" name="Picture 4">
            <a:extLst>
              <a:ext uri="{FF2B5EF4-FFF2-40B4-BE49-F238E27FC236}">
                <a16:creationId xmlns:a16="http://schemas.microsoft.com/office/drawing/2014/main" id="{6397DDC4-D74F-0B26-92E1-F3260D2AB77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2870"/>
          <a:stretch/>
        </p:blipFill>
        <p:spPr bwMode="auto">
          <a:xfrm>
            <a:off x="2191410" y="2132856"/>
            <a:ext cx="9925073" cy="3007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4">
            <a:extLst>
              <a:ext uri="{FF2B5EF4-FFF2-40B4-BE49-F238E27FC236}">
                <a16:creationId xmlns:a16="http://schemas.microsoft.com/office/drawing/2014/main" id="{3943970B-0659-E8C3-0678-C86E461A33A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2870"/>
          <a:stretch/>
        </p:blipFill>
        <p:spPr bwMode="auto">
          <a:xfrm>
            <a:off x="0" y="-7495"/>
            <a:ext cx="12192000" cy="68654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EAFF3307-0997-AFC0-F881-A638D4C07FF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31704" y="-99392"/>
            <a:ext cx="8784976" cy="72081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 eaLnBrk="1" hangingPunct="1"/>
            <a:endParaRPr lang="it-IT" sz="2400" b="1" dirty="0">
              <a:solidFill>
                <a:schemeClr val="accent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/>
            <a:endParaRPr lang="it-IT" sz="2000" b="1" dirty="0">
              <a:solidFill>
                <a:schemeClr val="accent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lnSpc>
                <a:spcPct val="90000"/>
              </a:lnSpc>
            </a:pPr>
            <a:endParaRPr lang="it-IT" sz="2000" b="1" dirty="0">
              <a:solidFill>
                <a:schemeClr val="accent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it-IT" sz="2800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Dialoghi con i protagonisti del mercato:</a:t>
            </a:r>
          </a:p>
          <a:p>
            <a:pPr eaLnBrk="1" hangingPunct="1">
              <a:lnSpc>
                <a:spcPct val="90000"/>
              </a:lnSpc>
            </a:pPr>
            <a:r>
              <a:rPr lang="it-IT" sz="2800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GLI STRUMENTI PER CONCRETIZZARE IL POTENZIALE DEI MINIBOND IN ITALIA </a:t>
            </a:r>
          </a:p>
          <a:p>
            <a:pPr eaLnBrk="1" hangingPunct="1">
              <a:lnSpc>
                <a:spcPct val="90000"/>
              </a:lnSpc>
            </a:pPr>
            <a:endParaRPr lang="it-IT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it-IT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Moderatrice: </a:t>
            </a:r>
          </a:p>
          <a:p>
            <a:pPr eaLnBrk="1" hangingPunct="1">
              <a:lnSpc>
                <a:spcPct val="90000"/>
              </a:lnSpc>
            </a:pPr>
            <a:r>
              <a:rPr lang="it-IT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Anna Marucci (Borsa Italiana)</a:t>
            </a:r>
          </a:p>
          <a:p>
            <a:pPr eaLnBrk="1" hangingPunct="1">
              <a:lnSpc>
                <a:spcPct val="90000"/>
              </a:lnSpc>
            </a:pPr>
            <a:r>
              <a:rPr lang="it-IT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Partecipano: </a:t>
            </a:r>
          </a:p>
          <a:p>
            <a:pPr eaLnBrk="1" hangingPunct="1">
              <a:lnSpc>
                <a:spcPct val="90000"/>
              </a:lnSpc>
            </a:pPr>
            <a:r>
              <a:rPr lang="it-IT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Alessandro Accrocca (Hogan Lovells)</a:t>
            </a:r>
          </a:p>
          <a:p>
            <a:pPr eaLnBrk="1" hangingPunct="1">
              <a:lnSpc>
                <a:spcPct val="90000"/>
              </a:lnSpc>
            </a:pPr>
            <a:r>
              <a:rPr lang="it-IT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Leonardo </a:t>
            </a:r>
            <a:r>
              <a:rPr lang="it-IT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Frigiolini</a:t>
            </a:r>
            <a:r>
              <a:rPr lang="it-IT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it-IT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Frigiolini</a:t>
            </a:r>
            <a:r>
              <a:rPr lang="it-IT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&amp; Partners Merchant) Alessandro Gorla (Cerved Rating Agency) </a:t>
            </a:r>
          </a:p>
          <a:p>
            <a:pPr eaLnBrk="1" hangingPunct="1">
              <a:lnSpc>
                <a:spcPct val="90000"/>
              </a:lnSpc>
            </a:pPr>
            <a:r>
              <a:rPr lang="it-IT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Francesco </a:t>
            </a:r>
            <a:r>
              <a:rPr lang="it-IT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Paraluppi</a:t>
            </a:r>
            <a:r>
              <a:rPr lang="it-IT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(SACE)</a:t>
            </a:r>
          </a:p>
          <a:p>
            <a:pPr eaLnBrk="1" hangingPunct="1">
              <a:lnSpc>
                <a:spcPct val="90000"/>
              </a:lnSpc>
            </a:pPr>
            <a:endParaRPr lang="it-IT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90000"/>
              </a:lnSpc>
            </a:pPr>
            <a:endParaRPr lang="it-IT" sz="2000" b="1" dirty="0">
              <a:solidFill>
                <a:schemeClr val="accent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endParaRPr lang="it-IT" sz="3200" b="1" dirty="0">
              <a:solidFill>
                <a:schemeClr val="accent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r>
              <a:rPr lang="it-IT" sz="3200" b="1" dirty="0"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it-IT" sz="2000" b="1" dirty="0">
              <a:solidFill>
                <a:schemeClr val="accent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/>
            <a:endParaRPr lang="it-IT" sz="1600" i="1" dirty="0">
              <a:solidFill>
                <a:schemeClr val="accent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Immagine 8">
            <a:extLst>
              <a:ext uri="{FF2B5EF4-FFF2-40B4-BE49-F238E27FC236}">
                <a16:creationId xmlns:a16="http://schemas.microsoft.com/office/drawing/2014/main" id="{3AF42934-A298-9E28-6A56-648217F2D9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5792" y="-27384"/>
            <a:ext cx="2737416" cy="69475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877405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C501F85-5412-BF33-F841-B401D835F5A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8" descr="data:image/jpeg;base64,/9j/4AAQSkZJRgABAQAAAQABAAD/2wCEAAkGBhQSERUUExQWFRUVGBcWFBYWFhoVFhcYFhgaIRcZGBoYHCcfGh8kGRkXIS8hIycpLCwsFx4xNTAqNSgrLCkBCQoKDgwOGg8PGSkiHSAsLCwqMSosKikqLC0qKTQpLCktLykpKiwsKiwqLCwpKS8pKS0qLSwtLSoqLCwsKSwsLP/AABEIAHoBnAMBIgACEQEDEQH/xAAcAAACAgMBAQAAAAAAAAAAAAAABwUGAgMEAQj/xABVEAACAQMBBQQECAgJCAoDAAABAgMABBEFBgcSITETQVFhIjJxgRQjM0JicpGhCENSgpKxsrMVFjQ1c3STosEXJDZTVGPD0iVERlW0wsTR0/AYJtT/xAAaAQEAAwEBAQAAAAAAAAAAAAAAAQIDBQQG/8QAMhEAAgEDAgIHCAIDAQAAAAAAAAECAwQREiExQQUiUXGx0fATFDJhgZGh4SPBM0KCJP/aAAwDAQACEQMRAD8AeNFFFAFFYu4AJJAA5knkABSq203u8zFYkeDTkZ/swev1j7h31WUlHiem3tqlxLTTXkhga7tTbWa5nlVM+qvrO3sUcz7elLzWd9xyRawDHc8x6/mIf/NVI0bZm71GQsis+T8ZNIx4QfpOeZPkMnyplaHuXt0wbl2mbvVfi4/u9I/aPZWeqcuB1/drK0/zS1S7F68WUC/3m6hJ1uDGPCNVT78cX31HnaG+fn8Ium9ksp/Ua+grDZq1gGIoIkx3hFz7yRk/bUVru8WztH7N5Czj1kiHGV+tzAB8s58qhwfNlqfSFNvTQoZ9fJCTTaq+j/6zcr9aR8fYxqY0/exfx9ZElHhIgP3pwn76b2i7YWd76MUis3fG44X/AEW6+7NZansTZXA+Mt48/lKvZt+kmDRQfJkT6Qo5016GPHwRUdD31QvhbmJoj+Wnxie8esPdxUwNN1SK4QSQyLIh+cpyPYfA+R50s9f3Kci1pKc/6uXv8g4HL3j31Qle80yf8ZBKO4+q48/myL9oqdco/ER7la3SzbSw+x+s+J9KUVRdh950d5iKYCKfoB8yT6hPQ/RPuJ7ryK1TT4HErUZ0ZaJrDPaKKKkyCiiigCiiigCqvtxvAt9MjBky8jg9nEp9JsdSSeSr5n3A1ZzSQ2Qshq2u3VxP6cduxKIea+i5SBSPABWfHe3tNASNvt7r1yva2+noIjzXiRskdxBeVOL2hcV1bP75ZFuBbalbG3kYhQyq4GWOF4o2y2CfnKWH66atctzpcUjxyPGjPES0bMoLISMEqTzHI0B1VU95O2f8G2naoFaZ2CRK2SpPViQCDgKD39SKtlJzV86vtAkHW2sOcngWQgv9snBH7EagLfuw26OpW7tKEWaJ+GRUBC8Lc0YBiTz9IdeqmrpSZuD/AAPtEH9W2vuvcoMjel+jNg+SyU5qAVu3G9qbT9RFv2UbwgRM59LteF/X4fS4c46ZFMuxvUmjSWNgyOoZGHQqwyDST240ZLvaVLeTPDLEqkjqD2MpVh5hgD7qk91uvSWF1JpF4QCrMbdifRyeZVSfmuDxr58Q6kCgGLtjtRHp9pJcPz4RiNc4LyN6qj9Z8ACe6q3ur2/m1P4R2yRp2PZcPZhhnj4854mP5IqpXbttDqwRSfgFp6zDkH58yPOQjhHgik8jmun8Hn/r3tg/41SCY3g7yLuzv47S2gilMkaMoYOXLuzjhHCwHzRUf/HzXv8Autf7OT/5Kj95N6kO0dlLIwVESBnY9AollyTir8N6ul/7ZH9j/wDLQENsttdq813FHdWAhhYt2kgRxw4RiOZcjmwA6d9b96O38+mtbLBHHIZu0yJAxOVKBQvCw68Z+6rNoW11peMy20yylACwXPINnHUDwNLff18vp31pP24KgG3+P+vf91j+yl/+St2j76HScQanatas2PTwyhc9CyOMhc/OBP6zTVFKH8IC/gMMEOVa4EnEFHN1jKMGzjmOJimB38PlUgbwNcetaqltbyzyHCRIXbxOB0HmTgDzIrVs3bvHZ26SfKLDEr568SoobPvzS7316s8zW2mQc5bh1Zx5cWIwfItlj4CKoBs3Z72Zb+6a3uUiRmQtD2YYZK+up4mOTw8xjHqtTSpMbzdmTpvwC+tBj4J2cD92QmSjNj8rMisfpim5pOppcQRzRnKSorr7GGefn3UB11ovpikbsOqqzDPTIBNb65NW+Ql/o3/ZNAJ/R97mr3SlrewilC4DFElYAkZwfjPA12Pve1C1Ia+00pGTjiUSR49hfiUnyyKz/B1/klz/AEqfulpsTQK6lWAZWBDKwBBB6gg8iKAi9l9rLfUIe1t3yAcMpHC6N4Mvd94PcTUPvP2xl020SaFEdmlWMiTixgo5z6JBzlRS/sbX+CNpFhiyLe54QEzyCzZ4B58Eq8j1xy8asX4QH82xf1lP3UtAMDQ74zW0MrABpYo5GA6AugJAz3ZNd1ROyP8AILT+rwfulqWoAooooArxmwMmvaWe97bExp8DiOHkGZiOqxnontbv8h51WTwsm9vQlXqKnHmVzePvEN0zW9u2LdThmB+WI/8AIO4d/XwrfsDuvNwFuLoFYTzSPmGkHcWPVU+8+Q66d12woun+ETrmCM4RT0kcePiq9/ieXcabG0e0UVlAZZTyHJVHrO3cqj/7gc6yjHPWkdu5uFbpWlrx5vnnz8DolmhtIckpDFGMdyIo7gB/gK16Dr0d5F2sOSnEygsOHPCcE4649vOvn/abaue/l4pCeHPxUS54Uz0AHzmPj1Pl0pz7s9Llt9PjSZCjlnbhPUBmyMjuOO7rV4z1PC4HiurD3aip1Jddvh64kHtHqepXxaKygkghyQZpPiXk+rxYZVPkCT5dKqNxuev1QsOxcjnwrIeI+ziUDPvrm2g3k30ssgWYxIGZVWIBOQJAy3rE4HjWe77WbmTUoA00zgseMGR3GOBvWBJGM461k3GT5nWp0bi2ouUNEUlnG7b72Q+zWytxeTMkACtH6TMzFAhzgcwMg5B6DPI05ti4tQiJhveGRFXMc6vxNnI9Bs4Y8jkEjuOSeVQNrsfcWn8KzMyhZopjEUY8ecu6nkBwkZx161B7pdo7h70QyTSPG0bkK7lwGXBBHFkjlmrRWlowu5yu6c5RcXGKXLfhl4YxNW26t7W6FtOTGWRXWQ/J+kWGGI5r6vUjHPqK79X0W3vYeGVVkRhlWHMjPRkYdD5jr50ud8OzE8kwuo044liVH4ebLwsx4ivXhw3UdMc8VW9gduZ7SVYgGmhc47EekwJ74vA/R6Hy61Zzw8M8sLBVKCrUJdZcVnn/AEaNtdhZdPcMCXhY/Fy9CD1Cvj1W8D0OOXgG3u6vLuS0U3iEMOUbtykkTHJnXuPmeZ647zZJIVdcMoIODwsAeYORkHvBAPtFbRUxhpeUea4v5XFJQnFZXPn67T2iiitDnBRRRQBRRRQBSQ2CvBpmu3drN6CzsVjY8gTxloefgyOR7SBTvqn7f7t4dTQEt2U6DCSgcXLrwOvLiXOe8EZOOpBAuFaLi+jjKK7qpkbhjDMAXbGeFQepwCcClLDoO0lsOyiuI5UHJWZo3IHdzmTj+3NdWj7pbme4S51a5MzIQVjRiehyAXwoUZ58KAZ8aAvG3W0YsbGafI4wvDED3yPyQefPmfJTSZ2A1DU7KN5LfTnn+E8LmZkkJZcHhwVPMElmz3lqYu8rYm61KW2jRkS1jbimyxDkscEqoUglY+LHMc3NXu3t1RVRAFVQFUDoAowAPYKAQm3uo6nqEAFxpjRCEmTtVSTKrwnjByccJGCfqimruz2o+HafFIxzKnxU3jxoB6X5y8LfnVaXjBGCMg8iO40vN32wl1pt5cYaNrOUkoA57RSp+LJUrj1SVPPuB7qAgdZ/0ut/qp+4lqwb293xvoVmt1zdRcgMhe0jJ5oSe8E8QJ+kO+stQ2FuH16LUAY+wQKGBY9pyjdTheHHVh30waAr2w+yKadaLAvNvWlfHryHGT7ByAHgBS9/B66331oP+NTiNL/dRsJcaabn4QYz2xjKdmxb1O0znKjHrD76Aqu8qxSbaKyikXiSRIFdTkZUyy5HLnV8/wAkul/7Iv6cn/PVf3hbv7661GK7s3iQxRxhWdiGDo7nIHAwI9Ida5v4vbS/7dD9q/8A89SC/aBsbaWTO1tCIi4AchmOQucesx8TS0/CBj4pbBc44jKufDLQjNT+zei66l1E13dxSW4J7VFK5YcJxjEK/O4e8dK3bz9hbjUJbRoDGBAXL9oxU+k0ZHDhTn1D4d1QCv3m4dxG5jv5WkAJRWBVWYdASHyATyz3VFbl9LszdSJcxEX0LFkEpyPR5Nwp07RGHPOe4jocPSlzt7u2mnu4r3T3SK5QjjLEqG4R6L5CnJx6JBHpKfLmAwridY0Z2IVVBZiegCjJJ9gFfPWla9fT6lNqdvZNc5Z0jyrFYxwgKMr84RYH55PfTc2z0u+u9N7CIRJPKFWfMjBFXrIEbgJPEQF5gcmNSGxGzQsLKK35FlGZGHRpGOXI8snA8gKAWev7UaxeW0tvLpJ4JV4SQkuQeqsOfUMAR7KlNxevN2c1hNlZLdiyK3JgpbEiYPThk/eU1cUutU2AuU1qPULMxhG4fhCMxUtn0ZOEBSDxJg88ekM1IGNXJq3yEv8ARv8AsmuutF9CXidR1ZWUZ6ZIIFQBV/g6/wAkuf6VP3S02XcAZPIDmSe6knoG7TXLJCltcwRKxDMFfOSBjPpQHuFd8+7jWrsdne6ioiPrKhZ+IeaKkan3mgI9boartNHJCeKG24DxjmpWDJ4h5NK2Ae8c6sP4QH82xf1lP3UtXDZDYu306Hs4ASWwZJGwXkI6FiO4c8Achk+JJit6myM2o2iQwFA6zLIe0YqOEI46hTzywoCd2R/kFp/V4P3S1LVwaDZNDawRPjijijjbHMZRADg+GRXfQBRRRQHLqeoLBDJK59GNWdvYo6DzPT3186Qxy6lfAE/GXEmSeoUHqfYqD7Fpqb5tW7OyWIdZ3AP1I/SP97gqC3JaOGea5I9QCJD5tzf7go/ONYz60lE+gsP/ADWs7nm9l67/AAGhZWkdrAqLhIokxz7lUZJJ+0k+2kBtttY1/cl+YiXKwoe5fEj8pup9w7qZu+PXjDaLApw1wSG/o0wW+0lR7CapG6nZkXN32jjMdvhznoZD8mPdgt+aPGom8vSi3R0I0aUrypx5evm9i57td3gt0W5uFzOwBRT+JBHh+WR1Pd08aYdAFKrebttd2t32ULhIzCp9RSSWLAsCRkEYwMeFabQRzIqrf1+O77eAq52y7HxZj9pNN7ZjeDYWlpBGUkjbgHGBC3N8ekxb52Tk5GeRHSl1a6A62Xw8MpCTrGIyuc4wcsc9M4GO8U/Fkt7u1WSRY5IXQSYcBkAxk54uQxz9mDWVNM7XSlam4xjJNpNp4eN1y4fMjNW3iWcEcTu7ETJ2kYRGJKflEHGPfVOXaKC41qzmswSWDRzAoUOMNzPiQpJz9EVle7Y2M2p2hUqYFjlgkLpwxgOMJyYY4e7pgA1IixhXXreO2ijjWGCR5ezUKPTDAZ4ep9JP0qs239zw06MKMXmMk3CT34c1h7dwxar8Wg2Ni0t1wxwlubuxwFz1CZ5Lk9y9TVgNInbLVZtT1L4PGfQWQxQr83IOHkb7Cc9yj7bzeDxWVvKvJx1aY4zLuL9PvisFbhBlcflLH6P94g/dVk0Laa3vFLQSq+PWHMMv1lPMfqqqWW5mzWMCRpXfHpOG4Bn6Kgch7c1RNptn5tGu45YJCVOTE5HPljijkA5HkR7Qe7FV1Sjuz2RtrS4fs6Empcs8GPuiuTSb4TwRSjkJERwPDiUHH3111qcZrDwwooooQFFFFAFFFFAFFYPKB1IHtOKyzQHtFFeFgKA9orFJAeYII8udZUAUUUUAUUUUAUUUUAUUUUAUUUZoAoozRQBRRmjNAFFFGaAKKwaUA4JAPgTzrPNAFFFFAFFeZrHtRnGRnwzz+ygM6KM0UAl9910Tdwx9yQ8XvdyD9yCrtumsuz0yM98jSSH3sQP7qil7vjb/AKS9kMePtemnu/XGm2v9Ev31jH42d676vR9KK5/sVO9/UO01Ep3Qxog9rDiP7Q+ymFuj03stORsc5meQ+zPCv91R9tKveM2dUuvrr90aU7diEA060A/1EZ+1QT99RDebZpf9SxpQXPHhknKrm1+xMOoIokyjpngkXHEM9QQfWHTl9hFWKqFthvXitWaKBRNKpIY5xGhHUEjmxz3D7e6tZYxuca1hWnUXsfiR5ou7NorW5tZZxJDPhkwhVo5B0fmx8F5fRpV6jLd2XaWUjuiZy8YY8Dg94+iw8OvfzFWjRd8lys2bkLJE3VUUIyeaePsY+8VeL2LTdYjA7RWceqVYJOme7Dc8eRBFZYUl1TtxqV7Wo3cx1RlvlLg+3vE/d6nZmLhjsykmPlDcu4z48PCAf/vWmRuV0TghkuWHOU8CfUj6n3vy/MrQ+6GzhPHPdsIxzIYxx5HgWP8AhWzWN7FvaqkNjGsqoAueaRKB3L85j59PM1EVpeZFrit7zT9jaqTzxbzjuyxmmkBpN2NP1kmbksc0quT3LJxAP7MMG9lN3Yra9dQgMgXgdG4ZEznBxkEHvBH6jURvF3fC9XtocLcIMeAlA6KT3MO4+eDywRpJakmjnWc1b1J0a+yksP5F2imDKGUgggEEHIIPQgjqKTm8jXW1C6Szto2doXdTy5tJ0bl3KuD6R9vQDPDsVtzNp0vwe4DdiG4XRvWhOeZXyz1X3jn1d8USZ41C5bBLADLDu5jrTOtEum+j62trVt1Xy7zn0PT+wtoYc57KNEz4lVAJ+2u6vBXtaHKbbeWFFFFCAooooApU7xNvbmS7XTNN+WY8Msi8mBIzwK3zOFebP1HQYINNU0l9zCiXVNQmk+VBbGeo7SZy/wCyooDttNwCOvFdXczzHmxQLwgnrzkDM3tOM+ArHStgtV0y7iFncCa1dsSCQkIi/O44y3XA5NGck4BwOreooCr7wttl021MmA0rnghQ9C2Mktj5qjmfcO+l5ou7e81dRdaldSIsmGjiXm3CeYIU+hEMdBgnvNZ740Eur6dDJ8kezBz0xJOFf+6q051GOlAJ3Vdys1oO20y6lEqcwjEIzeSumFz9Fhg+NWTdXvDa/R4bgBbqH1sDh7Rc44uH5rBuTDpkjpnAv9JS2jEO1xWLkJCxcD/eW3G/98BvbQHR+EKzZsgpOWM4wCRknssDl7ase6Pbc3luYJifhNuOF+L1nQHCuc94Pot5gH51V/f58rp315f2oKx3k6LJpl6mrWg9Evi5TovE3I8WPmyDkT3Pg9TUgv23u2C6daPMcGQ+hCh+fIRyz5AZY+Q8SKUW5u6lfWWMzOXaGV34ickuY2zjzDZ99SumxttFqnbyKwsLXAVG+d3hD3cTnBbHRVUd4Nb9lR/+13f1Zf1Q0B1fhCSEQWmCR8bJ0OPmCpLc7tsbiE2dwSLm2yo4shnjU45558SH0T+afGov8Ij5C0/pJP2Kx3pbPyWVxHq9nyZCvwhR0JPIO2OqsDwN7VPiaAYW2e1KafaPO+CR6MSflyH1V/xJ7gCaSm63UJptcjknZi8qyyNnIB44iwIHcMEY8sVMQyvtJqSEoyWNqFLqT1Lc2U4+c7Dh8kQnkTXTYRhdr3AAACkAAYAAtFwAO4YoCV/CClK2MBBI/wA47jj8VJ4Vw6fuKSSKOT4bOONFbGF5cSg46+ddn4Qo/wAxg/rH/Ckrk0/eDrCxRqmksyqihW4ZPSAUYPTvFAb13BIDn4dcfor/AO9T2+hiNImwSDxw8wcfjVrk2b241Sa6ijn00wxOSHlIk9ABSQefLqAPfXVvq/meb68P71KgFJ2S3Oi8s4bk3kyGVeIqFBA5kYBLeVZ6/uxvNMia7sr6VuxBeRTlG4F6kekVcAcyrDoD16V1bE74rG0sLe3lE3HEnC3CgK5yTyPEPGvdq97gv4Hs9Pt55JJ1MbEoPRVuTcKqSSSMjJwB1qQX3d3tWdQsUncASAtHKFGBxoeo8iCpx3ZxVG2y2zu7++Om6Y3AFJWaYEqcr8p6Y5oi9CRzY8h3A3Dd9sy+naaI3x2p45ZADkB2HJQe/ACjPiDVJ/B4gVheSnnITEpJ64IZj9rdfqioB1wfg+QlMzXczSnqyqgXPsYMx/SrZstsbqunXyRRziaybJcyE8KqOoCE5STw4SVPf0wGtRQCn/CGkItLbBI+NboSPxTeFM3TWxBGSfxaZJ+qKWH4RP8AJLb+mf8AdNVt2xuWj0Sdk9YWuMjuDIAT9hNAUHUdor3Xbt7WwkMNpH68oJXiXOOJyPSIbB4YxjI5nykv/wAe4OD+Vz9r+Xwpw58eHHF/e99SG4a0RdNZwBxPNJxnv9EKFHuXn+caZNAJHTto73QbtLa+kM1pJ6khJfhXpxxk+kOE44oznA6dQS7EcEAjmDzBHQ0ud/FmjaaHOOKOaPgPf6WVYe8HP5o8Ksu7y4Z9Ls2br2EY+xcA/YBQC131QYvo2/KgX7Vd/wDAimFuwug+l2/0QyH8x2A+7FVzffpnFDBOB8m7Rt7JBkf3kx+dWO5HVcxT25PNGEqjycYb7Co/SrFbVDv1f5ejYtf6v9f2jg2h3fzXmrzYykJ7N3lI5YKKCq/lNkHl3d/mwb3U7fTLRA7FY41CRqTxSPwjkFHzj9w78Csds9qRYW/alC5J4EA5DiIJHEe4cj+qkFreuzXkplncux5AdFUdyovcP19+TSTUOHEW9Grfxj7R4px278Dc2b3uRXVwsLxGHjPDGxcMC3crchgnoOvMgVQ9pd2d3byMY42niJJV4xxNg/lqPSB9xHnVc1DSJ7Yp20bxF1DpxDBI8R4Hy6jlTq3b7bC9h7OU/wCcRAcefxi90g/UfA+0VVPXtI9NaDsf57bDg+K4/XIjbizdDh0dD4MpU/eK1pGWPIZPkM08N52sX1ssclrjsRntTwByGzy4uIHC47x39T0qkWu+O9XqkDefZsv7LiqOKTw2eyheVq9PXCCf/X6IDTtib24I4LaT6zr2a/pPj7qy2p2Rew7NZZY2kcFjGhJKAYwWJA68+7uNS2o727+UYVkiH+7Tn9rliPdUfs1spc6lNxZbhJzLO+WHngn128B9uBTCeyLqpXh/JXcYxXJb/nyL/uWs+ztZ5m5K7gAnkOGJebezLEfmmorZDeHdTal2XEZIJ5ZOFGHONDxFSp6gBQORyMeFSW8fXYrGzXT7bkzIFYDqkXfk/lPz9xY+FcO5jZ3nJeOMAAxxE9+flGHsGFz5tWnNRRyWoypVbqrH49o5/D9dhxb67NVu4XAw0kR4z48DYBPng49gFM7Yqbi0+1OcnsYwe/mEFKHTtPm12+lZ5eBVHFzBYInFhERcge/PcTzpo7EbELpyygSGQyMpyV4cBQcDAJ7yTn2eFTDeTfIyvtELeFCcuvHl3/P5ItFFLXafew1pfPCsSSxR8Ib0ir8eMtg8xyyBjHUGr9pN920EcvCU7RFfhPMjiGQDjyNaKSeyOXVtqlKMZzW0uB2UUUVY84UUUUAUjtfjl0LWDeKhe1uWbix/vDxSR56Bw/prnqOXjh41z31hHNG0cqLIjDDI4DKR5g0BC6dvC0+aMOt3AARnDyLG48mVyCKgtS3x2q3MVvbq92XcK7Q+kFz+Ry+MPeQOWM888qLvchprtxCORPopK3D7uLJH21YNnNhbOxybeBVYjBkJLyEeHExJA8hgUBVN9Ox0l1BHcwAmW24iVX1mjOCSuOrKyhgPDi78V0bD73rW5hVbmVILhQA/aEIjkfORj6PPrwk5HmOdMKqlr263T7tzJJBwyMcs8TGMsfEhfRJ8yM0BjtHvSsLWIsJ453x6MULrIzHuyVJCDzP39KqG6LZ+a4uptWugQZS3YgjGeP1nXPzQoCL4jNWjStzumwMG7EykHI7ZzIo/N5KfeDV1VQOQ5UAoN/nyunfXk/ahpr3+nxzxPFKodJFKup6EHqKjtotjra+MRuYy5hJMeHdMFiufVIz6q9fCpqgInZjZqKxtkt4QeFcksccTsfWdiOpP6gB0FLDZb/Su8+rN+qKnLUHabGWsV494kZFxJkO/G5B4sZ9EnhHqjoO6gF9+ER8haf0kn7FNae1WSMo6hkdSrKeYZWGCD7RUZtLshbX6otyhcRksmHZMEjB9QjPKpkCgIfZXZWHT4BDADw8TMzNzZmbvY9+BgDyUUs7X/TCT2H/wi05ag02MtRem+EZ+EnkX43x6gT1c8PqgDpQFH/CG/kEH9Y/4MlWrRtuLBbeFWvLYERxggzICCFGQedSe0mytvfxrHcoXVG41Adkw2CM5Qg9Car3+RfS/9Q39vN/z0BNfx807/bbX+3j/APeoLfUf+h5vrwfvUrP/ACL6X/qG/t5v+erPregQ3cBgnUtGeElQzKfQIK81IPUCgKvuz0K3fSrRnghZjHks0SMSeI9SRk1S9qNNk0DUVvbZSbSdiJYhyUZ5tH4DvZD3EEdBzcOkaTHbQpBCvDHGOFASWwM+LEk9e+jV9HiuoXhnQPG4wynI8wQRzBBAII5gigDTNSjuYUmiYPHIoZSO8Hx8DnkR3EEUlIJpNnNVk40ZrK4zwlRn0MkrjuLx5IK94Oe8U4tndmYLGMxW6ssZJbhaR5ACeuOMnGfAcs866dU0iG5jMU8ayRt1VxkZ7iPAjxHMUBGWu32nyIHW8t+HGfSlVGHtViGHsIqBTe9byX8VpbJJcByVeWMEqp7ioxl1Hzm5ADmM1hPuO01m4gkqj8lZm4fvyfvqz7PbH2liCLaFYy3rNzZ2x+U7EsR5ZxQC9/CJ/klt/Sv+6amQtgs9mIXGUkhCMPoumD9xrTtLsjbX6Kl0hdUJZQHZMEjB5oRnkaloYgqhR0UAD2AcqARuxu0L6BeS2V6G7CRuJZACQO4SqB6yMoXixkqV8jTYG3en8HH8NtuHGflkz9mc+7Fdet7OW94nZ3MSyqOY4hzU+KsOan2EVUP8hum8XFwTYz6vbNj2Z9b76Apu2W0L6/dxWNiGMCNxvKVIBPQysD0RVLcOcFi3sp1abYLBDHEgwkaKi/VRQB9wrm0TZ23s4+ztoliUnJ4RzY+LMebHzJNSVARO1OifC7SWDvdfRPg45of0gKQ+x2uNYXyO+VAYxzg9QpOHyPokA/m19HUlt72yfYzfC4x8XMcSY6LL4+xhz9oPiKyqL/ZHb6KrReq3nwn4jV1/SEvLaSFj6Mi+iw54PVGHsODXztiayuuY4JoHBwRkcSn7wfvBpo7pdtBIgs5T6aD4kn56D5ntXu+j7DUhvJ2B+GJ20A/zhBjHQSqPmn6Q7j7j3YiS1rUjS0quyrSt63wv7d/c+ZncwW+u2AKkLIvQ9WhlxzU+Kn7xg9RyT13aXFhc4biimjOVYH7GU9GU/Yeh7xWeg7QT2E/HGSrA8MkbA8LAHmrr15H3g03LLXdP1qIRSgCXqI2PDIrd5if53u94qu0+89eKlg2saqT/AB+jm2B3mG8kW2njxKQ2HX1H4Rk8Sn1TgHpkHyrg23udJt7gxTWTNJwhmaHEQ9LOOjrk8vCsrTdZNZ3kNxayCRI3BZJPQk4DyYAgcLeiT+TXNvq2fYtHdqMqF7KUj5uCSjHyPERnxx41Z6tO55KatpXcfZSajJcm1uaNmbzRpbiOJLKXjduFTKe0XPdkdoR9xqybf7eDTgtvBGO1ZOJeQEcakkA8I6nIOByH6qp+57Z1pbr4SR8XADwnuaRhgAeOFJJ8MrVy1bdoLy9e4uZD2forHFHyPCoA9Jz0ycnCjv60jq07E3Pu8LrFSTcYrfLb37BZ7LbLz6pclmZuHi4p5m59eoBPViOg7vZTS28vI7DS2hjBTjXsIQvdkc8n6oYk9T7TWjaDb2002PsLZUeRBhYo/k0P+8Yd/iB6R78daytLga1pLK2O2wVOOQWZOakeAPI+xiKJJZS4lK9WpVlCtUjikmsL+/XciJ3GIeyuTjkXjAPeSFOR7sj7TV+2i1tLS2knfoi5A/KY8lUe1iBUNu+2O/g+3Ic5llw0uDlVIzhV7uQJye8+WKW29DbUXc3YxNmCI9R0kk6FvNQMge894qc6IGfsVfXstPw53fyXnyIHZ3TH1C/RG5mWQvMfo54pD9mR7SK+kEXAAHIDoPCqBuk2TNvAbiQYlnA4QeqxdV9hY+kfILTBqaccIz6UuVVq6Y/DHbzCiiitDlBRRRQBRRVQXefafDzYntFmD9lllAjL45ANxZ59By6kCgLfRRUXtJtHDY27TzkhFwMAZZixwFUZ5k/4GgJSioTZLa2HUYTNAHCBzGeNQp4lCk8gTywwrl/j5b/wj/B2JO3654R2fyfaetxZ9Xy60BZaKhdrNq4tPgE84coXVPQUM2WBxyJHLkakdMv1nhjmTPDKiSLkYPC6gjI8cGgOmiiigCioLa/bCHToRNPxEMwRVQAuxIJ5AkDAAJPOunZraKK+tkuIc8D55NgMpUkFWAJwQR40BKUUVU5d5VomofAHLpLxBOJlAiLMoZRxcXfxADI6nFAWyiiq9tjtvBpsaPOJCsjFV7NQxyFyc5YdwoCw0VhHJxKCOhAP21CbUbb2mnqDcS8LMMpGoLyMPEKO7zOB50BPUUrl/CDseLHY3GPysRH7u0zV52b2ttr+MvbSh8esuCrpnpxKeY9vQ91ATFFFFAFFFFAFFFFAFFFFAFFFFAFFFFAFcup6ak8TxSrxI4KsPI+HgR1B7iBXVRQlNp5R857VbLzabcgZbhzxQTDlnByOY6OvLI9/Q00Ngd5CXYWGchLjoO5ZfNfBvFfs8BbNa0OK6iaKZAyH7VPcynuI8aRm2G7+ewYuMyQZysqjmvgHA9U+fQ+XSsGnB5XA+hp1qXSEFSrbTXB9vrmvsNTbLd1DfemPipwOUgHJvASD53t6j7qTev7H3VkfjoyFB5Sr6UZ8CGHq+/Bqz7K73ZoAI7oGeMcg+fjVHnnk/vwfM00dG2rtLwYilRyRzjPovz7ijc/8KnEZ8OJWNS76P6s1qh+Pvy+olNH3kX1uAFm7RR0WUdoPtPpffVgTfZOQQ9tC2eRwzAH2g8VMDU93VhOctbqp8Y8xH7EwD7xUFNuTtD6ss6+XEjfrSo0zXBlve+j6u9Snh93kystvonVeGK2gjA6D0iB7ACoqt61t9e3QIknYIfmR/Fr7+HmfeTTMg3K2YPpSTv5F1Uf3Uz99WDTNhLG35pbpkfOf4xh55fOPdimib4se+2FLenTy/XbkS2zewF1eEFI+ziP42QcKY+iOr+7l5inTsnsjDp0TKjElsNLIxxxcIPd0UDJ/xJrm1/ePZ2oIMglkH4uLDnPgT6q+8+6lNtZvEuL7KfJQn8UhJ4vrt1f2ch5U6sO8SV30hs1ph6+/gWPeLvN7UNbWjegeUsw+cO9E+j4t39By5mP3abAm6cXEy/5uh9FT+NYd31Aevj08cdOw+6p5is14pSLqsR5O/wBbvRfLqfKnHBAEUKoCqoAUAYAA6AAdBUxi5PVIpc3VK1p+723Hm/XPwM1Fe0UVscAKKKKAKKKKAK+bNpNnpLzWNRWHPaRdpOijq/ZmPKrjo2GJHmAO+vpOk5sb/pTffVm/ahoC3brduRqFoBIw+EQ4WYdOL8mT84Dn9IN5UududVk1q6mSBj8DsIpZS49VmRGJfz4mXgX6IZu811by9kriyuzc2HEqX2YHSPqJJeqDwEh5g9zA8xyq52Wxq6bod1EMGRrad5nA9ZzC3IfRUeiPIZ7zUg4twX82yf1mT93FUL/2w93/AKOprcF/Nsn9Yk/dxVC/9sPd/wCjoCd39fzYv9Yi/ZerfsZ/N1n/AFaD90tVDf1/Ni/1iL9l6t+xn83Wf9Wg/dLUAmaKKg9tNpBY2U1wcZVcRg/Okbkg/SIz5A0At9pVGsa9Hac2trMEzYPIkYMvPzbs4vc2K2bqrptP1G70qUnBYvAT3lRnI+vDwt+Yar26/eBZafHM1x2r3Ez5dlQN6K9BksOZYux9o8K59v8Ab61uLy1vbLtFnhI4+NAoYI3EnMMc9XU+TeVSD6Jr532x2ce+168giIEnDxoDyDMkERC57s8xnuOKfWi6qlzbxzxnKSorr5ZHQ+YOQfMGlVpf+l0/1W/8PFUAnt0+35ukNpcki7gyp4uTSKnIk5+ep5MPYe84ifwif5Lbf0r/ALo1s3r7GSRSDVLH0JoSHmCjmQv43HeQOTDvX2HNY3m7Zx6lpdpKuFkWV1mjBzwP2Tf3T1B8PMGpA59U1hbSxe4fmIouPHiQvJfecD30qt2OyH8KSy6lf/HZkIRG5ozDqSO9FyFVenI9cVfN4tm0ui3CoMkQq+B4RlXb+6pqN3G6gj6Wsa44oZJFcfWYup96t9xqAXR9EgZOAwxFOnCY1K48MYxSY272fbQr2G+scrE7FWjySoOMtH5o6gkDuK8ui4etKv8ACB1BFsoYifTeYOo7+GNH4j9rqPfQDNsrtZY0kQ5V1V1PirAEfca31E7J2bQ2NrG/rJBErZ7iqKCPcalqAKKKKAKKKKAKKKKAKKKKAKKKKAKKKKAKxeMEEEAg8iD0I86yooBf7SboLefL25+Dv4AcUR/N6r+aceVLjV93N9bHJhMijo8Pxg9uB6Q94r6Hrys3TTOnQ6Vr0VhvUvn5nzfa7ZX1v6K3My4+a54se6QHFSse9rUR+NRvbEn+AFPS5sY5RiSNHHg6hv1iqlrGzNoG5WsA9kKf8tV9nJcGe6PSFvVfXorP08haT71tRYfLBfqxIP1g1FT6xe3p4TJPP9BSzD9BOX3U7dE2ZtOvwWDPj2KZ/ZqyRQqgwqhR4KAB9gp7NviyJdJUKT/jorP08hFaHulvJ8GRRbp4yc39yLz+0rTO2Y3b2tlhwvayj8bJgkH6C9E/X51ahXtXjBI59x0jXrrDeF2I8xXtFFXOeFFFFAFFFFAFFFFAFKfZLSpl2lvZWikWNlm4ZDGwRstFjDEYPQ9D3GmxXlABUVFbXRFrC7VQWZrecKqgkkmNsAAcySe6paigF5uO0+SHT3WWN42+EOeGRGRsFI8HDAHHI8/Kof8Agqb+NfbdlJ2WPlezbs/5Jj18cPrcuvXlTbrygF/vusJJtOVYo3kbt4zwxoztgK+ThQTjpVc0febqFvbwwjSJmEUaR8WJhngULnHY8s46U5K8oBYabvUv5Joo20mVFd0RnImwgZgCxzCByBzzI6Vo3rWlxqF7a2EUcogDB5phG3Zhmzz48cPoR8R69XA601qKAjIdl7VVCi2gwAAPikPIdOork1vYq2uLeWEQxIZEZQ6xKGUkeiwIGeRwfdU/RQCx3KzXMMU1lcwyp2LFomdGVCGYiRVYjBw/pDB5hz4VyabpUw2qmmMUgiKtiQxsIz8RGOT44TzBHXupsUUAMua+e96G66S2nMlnE8kE2SEiRnMT45rhQfRPMqe7mO4Z+haKA0W8eYlBHzQCCPLmCKTupbGX+jXTXOmKZrd/XhALkLnkjIPScDJ4WX0h395Z00UAozvsuiOBdLm7bpjMhGfqiLiPs++sNmtg7zULxb/VhwhcGO3IwTwnKKU58CA8+E+kx69+W7WVAAooooAooooAooooAooooAooooAooooD/9k=">
            <a:extLst>
              <a:ext uri="{FF2B5EF4-FFF2-40B4-BE49-F238E27FC236}">
                <a16:creationId xmlns:a16="http://schemas.microsoft.com/office/drawing/2014/main" id="{49F878A2-9DCF-CFF7-5249-CB0521C75105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206500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074" name="Rectangle 7">
            <a:extLst>
              <a:ext uri="{FF2B5EF4-FFF2-40B4-BE49-F238E27FC236}">
                <a16:creationId xmlns:a16="http://schemas.microsoft.com/office/drawing/2014/main" id="{35A9D710-8DC7-2620-2C63-7E5334C4DCC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07568" y="2924945"/>
            <a:ext cx="5529064" cy="30592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 eaLnBrk="1" hangingPunct="1"/>
            <a:endParaRPr lang="it-IT" sz="2500" b="1" dirty="0">
              <a:solidFill>
                <a:schemeClr val="accent3"/>
              </a:solidFill>
              <a:latin typeface="Minion Bold" pitchFamily="18" charset="0"/>
              <a:cs typeface="Times New Roman" pitchFamily="18" charset="0"/>
            </a:endParaRPr>
          </a:p>
          <a:p>
            <a:pPr algn="ctr" eaLnBrk="1" hangingPunct="1"/>
            <a:r>
              <a:rPr lang="it-IT" sz="2500" b="1">
                <a:solidFill>
                  <a:schemeClr val="accent3"/>
                </a:solidFill>
                <a:latin typeface="Minion Bold" pitchFamily="18" charset="0"/>
                <a:cs typeface="Times New Roman" pitchFamily="18" charset="0"/>
              </a:rPr>
              <a:t> </a:t>
            </a:r>
            <a:endParaRPr lang="it-IT" sz="4000" b="1" dirty="0">
              <a:solidFill>
                <a:schemeClr val="accent3"/>
              </a:solidFill>
              <a:latin typeface="Minion Bold" pitchFamily="18" charset="0"/>
              <a:cs typeface="Times New Roman" pitchFamily="18" charset="0"/>
            </a:endParaRPr>
          </a:p>
          <a:p>
            <a:pPr algn="ctr" eaLnBrk="1" hangingPunct="1"/>
            <a:endParaRPr lang="it-IT" sz="2400" b="1" dirty="0">
              <a:solidFill>
                <a:schemeClr val="accent3"/>
              </a:solidFill>
              <a:latin typeface="Minion Bold" pitchFamily="18" charset="0"/>
              <a:cs typeface="Times New Roman" pitchFamily="18" charset="0"/>
            </a:endParaRPr>
          </a:p>
          <a:p>
            <a:pPr algn="ctr" eaLnBrk="1" hangingPunct="1">
              <a:lnSpc>
                <a:spcPct val="90000"/>
              </a:lnSpc>
            </a:pPr>
            <a:endParaRPr lang="it-IT" sz="2400" b="1">
              <a:solidFill>
                <a:schemeClr val="accent3"/>
              </a:solidFill>
              <a:latin typeface="Minion Bold" pitchFamily="18" charset="0"/>
              <a:cs typeface="Times New Roman" pitchFamily="18" charset="0"/>
            </a:endParaRPr>
          </a:p>
          <a:p>
            <a:pPr algn="ctr" eaLnBrk="1" hangingPunct="1">
              <a:lnSpc>
                <a:spcPct val="90000"/>
              </a:lnSpc>
            </a:pPr>
            <a:endParaRPr lang="it-IT" sz="2400" b="1" dirty="0">
              <a:solidFill>
                <a:schemeClr val="accent3"/>
              </a:solidFill>
              <a:latin typeface="Minion Bold" pitchFamily="18" charset="0"/>
              <a:cs typeface="Times New Roman" pitchFamily="18" charset="0"/>
            </a:endParaRPr>
          </a:p>
          <a:p>
            <a:pPr algn="ctr" eaLnBrk="1" hangingPunct="1">
              <a:lnSpc>
                <a:spcPct val="90000"/>
              </a:lnSpc>
            </a:pPr>
            <a:r>
              <a:rPr lang="it-IT" sz="2800">
                <a:solidFill>
                  <a:schemeClr val="accent3"/>
                </a:solidFill>
              </a:rPr>
              <a:t> </a:t>
            </a:r>
            <a:endParaRPr lang="it-IT" sz="1200" b="1" i="1">
              <a:solidFill>
                <a:schemeClr val="accent3"/>
              </a:solidFill>
              <a:latin typeface="Minion Bold" pitchFamily="18" charset="0"/>
              <a:cs typeface="Times New Roman" pitchFamily="18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it-IT" sz="3200" b="1">
                <a:solidFill>
                  <a:schemeClr val="accent3"/>
                </a:solidFill>
                <a:latin typeface="Minion Pro" pitchFamily="18" charset="0"/>
                <a:cs typeface="Times New Roman" pitchFamily="18" charset="0"/>
              </a:rPr>
              <a:t>25 febbraio 2016</a:t>
            </a:r>
            <a:endParaRPr lang="it-IT" sz="1200" dirty="0">
              <a:solidFill>
                <a:schemeClr val="accent3"/>
              </a:solidFill>
              <a:latin typeface="Minion Pro" pitchFamily="18" charset="0"/>
              <a:cs typeface="Times New Roman" pitchFamily="18" charset="0"/>
            </a:endParaRPr>
          </a:p>
          <a:p>
            <a:pPr algn="ctr" eaLnBrk="1" hangingPunct="1"/>
            <a:endParaRPr lang="it-IT" i="1" dirty="0">
              <a:solidFill>
                <a:schemeClr val="accent3"/>
              </a:solidFill>
              <a:latin typeface="Minion Bold" pitchFamily="18" charset="0"/>
            </a:endParaRPr>
          </a:p>
        </p:txBody>
      </p:sp>
      <p:pic>
        <p:nvPicPr>
          <p:cNvPr id="1028" name="Picture 4">
            <a:extLst>
              <a:ext uri="{FF2B5EF4-FFF2-40B4-BE49-F238E27FC236}">
                <a16:creationId xmlns:a16="http://schemas.microsoft.com/office/drawing/2014/main" id="{8422FFF0-148D-E7A9-A6BC-26542B8A1F4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2870"/>
          <a:stretch/>
        </p:blipFill>
        <p:spPr bwMode="auto">
          <a:xfrm>
            <a:off x="2191410" y="2132856"/>
            <a:ext cx="9925073" cy="3007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4">
            <a:extLst>
              <a:ext uri="{FF2B5EF4-FFF2-40B4-BE49-F238E27FC236}">
                <a16:creationId xmlns:a16="http://schemas.microsoft.com/office/drawing/2014/main" id="{1EC3798A-8E56-11DE-8176-A09228AC8BF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2870"/>
          <a:stretch/>
        </p:blipFill>
        <p:spPr bwMode="auto">
          <a:xfrm>
            <a:off x="0" y="3999"/>
            <a:ext cx="12192000" cy="68654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78F5D2B1-7B1C-57C5-6087-C5D5B103793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75720" y="548680"/>
            <a:ext cx="10081120" cy="66818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 eaLnBrk="1" hangingPunct="1"/>
            <a:endParaRPr lang="it-IT" sz="2400" b="1" dirty="0">
              <a:solidFill>
                <a:schemeClr val="accent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/>
            <a:endParaRPr lang="it-IT" sz="2000" b="1" dirty="0">
              <a:solidFill>
                <a:schemeClr val="accent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lnSpc>
                <a:spcPct val="90000"/>
              </a:lnSpc>
            </a:pPr>
            <a:endParaRPr lang="it-IT" sz="2000" b="1" dirty="0">
              <a:solidFill>
                <a:schemeClr val="accent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it-IT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Osservatori </a:t>
            </a:r>
            <a:r>
              <a:rPr lang="it-IT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Entrepreneurship</a:t>
            </a:r>
            <a:r>
              <a:rPr lang="it-IT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Finance &amp; Innovation</a:t>
            </a:r>
          </a:p>
          <a:p>
            <a:pPr eaLnBrk="1" hangingPunct="1">
              <a:lnSpc>
                <a:spcPct val="90000"/>
              </a:lnSpc>
            </a:pPr>
            <a:r>
              <a:rPr lang="it-IT" sz="3600" dirty="0">
                <a:solidFill>
                  <a:schemeClr val="bg1">
                    <a:lumMod val="8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eaLnBrk="1" hangingPunct="1">
              <a:lnSpc>
                <a:spcPct val="90000"/>
              </a:lnSpc>
            </a:pPr>
            <a:endParaRPr lang="it-IT" sz="3600" dirty="0">
              <a:solidFill>
                <a:schemeClr val="bg1">
                  <a:lumMod val="8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90000"/>
              </a:lnSpc>
            </a:pPr>
            <a:endParaRPr lang="it-IT" sz="3600" dirty="0">
              <a:solidFill>
                <a:schemeClr val="bg1">
                  <a:lumMod val="8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it-IT" sz="3600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Presentazione </a:t>
            </a:r>
          </a:p>
          <a:p>
            <a:pPr eaLnBrk="1" hangingPunct="1">
              <a:lnSpc>
                <a:spcPct val="90000"/>
              </a:lnSpc>
            </a:pPr>
            <a:r>
              <a:rPr lang="it-IT" sz="3600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12° Report italiano sui Minibond</a:t>
            </a:r>
          </a:p>
          <a:p>
            <a:pPr eaLnBrk="1" hangingPunct="1">
              <a:lnSpc>
                <a:spcPct val="90000"/>
              </a:lnSpc>
            </a:pPr>
            <a:endParaRPr lang="it-IT" sz="3600" dirty="0">
              <a:solidFill>
                <a:schemeClr val="bg1">
                  <a:lumMod val="8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90000"/>
              </a:lnSpc>
            </a:pPr>
            <a:endParaRPr lang="it-IT" dirty="0">
              <a:solidFill>
                <a:schemeClr val="bg1">
                  <a:lumMod val="8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it-IT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23 marzo 2026</a:t>
            </a:r>
          </a:p>
          <a:p>
            <a:pPr eaLnBrk="1" hangingPunct="1">
              <a:lnSpc>
                <a:spcPct val="90000"/>
              </a:lnSpc>
            </a:pPr>
            <a:endParaRPr lang="it-IT" sz="2000" b="1" dirty="0">
              <a:solidFill>
                <a:schemeClr val="accent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endParaRPr lang="it-IT" sz="3200" b="1" dirty="0">
              <a:solidFill>
                <a:schemeClr val="accent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r>
              <a:rPr lang="it-IT" sz="3200" b="1" dirty="0"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it-IT" sz="2000" b="1" dirty="0">
              <a:solidFill>
                <a:schemeClr val="accent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/>
            <a:endParaRPr lang="it-IT" sz="1600" i="1" dirty="0">
              <a:solidFill>
                <a:schemeClr val="accent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" name="Immagine 11">
            <a:extLst>
              <a:ext uri="{FF2B5EF4-FFF2-40B4-BE49-F238E27FC236}">
                <a16:creationId xmlns:a16="http://schemas.microsoft.com/office/drawing/2014/main" id="{3977A8F2-188F-FBC7-373E-272A078779D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5792" y="-27384"/>
            <a:ext cx="2737416" cy="6947593"/>
          </a:xfrm>
          <a:prstGeom prst="rect">
            <a:avLst/>
          </a:prstGeom>
        </p:spPr>
      </p:pic>
      <p:pic>
        <p:nvPicPr>
          <p:cNvPr id="6" name="Immagine 5" descr="Immagine che contiene testo, Carattere, Elementi grafici, grafica&#10;&#10;Il contenuto generato dall'IA potrebbe non essere corretto.">
            <a:extLst>
              <a:ext uri="{FF2B5EF4-FFF2-40B4-BE49-F238E27FC236}">
                <a16:creationId xmlns:a16="http://schemas.microsoft.com/office/drawing/2014/main" id="{83400505-AB8F-2AB8-55FB-093FF6508E1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3712" y="273462"/>
            <a:ext cx="1682194" cy="9952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05306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7"/>
          <p:cNvSpPr>
            <a:spLocks noChangeArrowheads="1"/>
          </p:cNvSpPr>
          <p:nvPr/>
        </p:nvSpPr>
        <p:spPr bwMode="auto">
          <a:xfrm>
            <a:off x="2495600" y="548680"/>
            <a:ext cx="6825208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eaLnBrk="1" hangingPunct="1"/>
            <a:r>
              <a:rPr lang="it-IT" sz="3200" b="1" dirty="0">
                <a:solidFill>
                  <a:srgbClr val="2C598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Definizione metodologica</a:t>
            </a:r>
          </a:p>
          <a:p>
            <a:pPr eaLnBrk="1" hangingPunct="1"/>
            <a:endParaRPr lang="it-IT" sz="3200" b="1" i="1" dirty="0">
              <a:solidFill>
                <a:srgbClr val="2C598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ttangolo 3"/>
          <p:cNvSpPr/>
          <p:nvPr/>
        </p:nvSpPr>
        <p:spPr>
          <a:xfrm>
            <a:off x="2567608" y="1700808"/>
            <a:ext cx="8856984" cy="46789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3000"/>
              </a:lnSpc>
            </a:pPr>
            <a:r>
              <a:rPr lang="it-IT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Oggetto di indagine sono i titoli di debito in generale</a:t>
            </a:r>
          </a:p>
          <a:p>
            <a:pPr>
              <a:lnSpc>
                <a:spcPts val="3000"/>
              </a:lnSpc>
            </a:pPr>
            <a:r>
              <a:rPr lang="it-IT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(obbligazioni e cambiali finanziarie) emesse a seguito delle novità normative contenute nel D.L. ‘Sviluppo’ del 2012, con queste caratteristiche:</a:t>
            </a:r>
          </a:p>
          <a:p>
            <a:pPr>
              <a:lnSpc>
                <a:spcPts val="3000"/>
              </a:lnSpc>
            </a:pPr>
            <a:r>
              <a:rPr lang="it-IT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 l’emittente è una società di capitali o cooperativa residente in</a:t>
            </a:r>
          </a:p>
          <a:p>
            <a:pPr>
              <a:lnSpc>
                <a:spcPts val="3000"/>
              </a:lnSpc>
            </a:pPr>
            <a:r>
              <a:rPr lang="it-IT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Italia, o comunque la cui attività dominante è svolta in Italia;</a:t>
            </a:r>
          </a:p>
          <a:p>
            <a:pPr marL="263525" indent="-263525">
              <a:lnSpc>
                <a:spcPts val="3000"/>
              </a:lnSpc>
            </a:pPr>
            <a:r>
              <a:rPr lang="it-IT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 l’emittente non è una banca o assicurazione o finanziaria artt. 106/107 o un veicolo costituito per finanziare una cartolarizzazione o una singola operazione immobiliare;</a:t>
            </a:r>
          </a:p>
          <a:p>
            <a:pPr>
              <a:lnSpc>
                <a:spcPts val="3000"/>
              </a:lnSpc>
            </a:pPr>
            <a:r>
              <a:rPr lang="it-IT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 l’emissione è caratterizzata da un valore massimo pari a meno  </a:t>
            </a:r>
          </a:p>
          <a:p>
            <a:pPr>
              <a:lnSpc>
                <a:spcPts val="3000"/>
              </a:lnSpc>
            </a:pPr>
            <a:r>
              <a:rPr lang="it-IT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di € 50 milioni (cumulato per emissioni diverse nello stesso</a:t>
            </a:r>
          </a:p>
          <a:p>
            <a:pPr>
              <a:lnSpc>
                <a:spcPts val="3000"/>
              </a:lnSpc>
            </a:pPr>
            <a:r>
              <a:rPr lang="it-IT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periodo ravvicinato) e non è quotata su un mercato </a:t>
            </a:r>
            <a:r>
              <a:rPr lang="it-IT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retail</a:t>
            </a:r>
            <a:r>
              <a:rPr lang="it-IT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ts val="3000"/>
              </a:lnSpc>
            </a:pPr>
            <a:r>
              <a:rPr lang="it-IT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Fotografia del mercato al 31/12/2025.</a:t>
            </a:r>
            <a:endParaRPr lang="en-GB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4">
            <a:extLst>
              <a:ext uri="{FF2B5EF4-FFF2-40B4-BE49-F238E27FC236}">
                <a16:creationId xmlns:a16="http://schemas.microsoft.com/office/drawing/2014/main" id="{1901E534-BE06-4B72-A0B9-29246F12B62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2870"/>
          <a:stretch/>
        </p:blipFill>
        <p:spPr bwMode="auto">
          <a:xfrm>
            <a:off x="0" y="0"/>
            <a:ext cx="197993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Immagine 1" descr="Immagine che contiene testo, Carattere, Elementi grafici, grafica&#10;&#10;Il contenuto generato dall'IA potrebbe non essere corretto.">
            <a:extLst>
              <a:ext uri="{FF2B5EF4-FFF2-40B4-BE49-F238E27FC236}">
                <a16:creationId xmlns:a16="http://schemas.microsoft.com/office/drawing/2014/main" id="{AC93018A-F261-A8BA-4776-AE4F485137F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439" y="61255"/>
            <a:ext cx="1310631" cy="775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31698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04374C1-E170-472E-D1C5-E432838F10A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8" descr="data:image/jpeg;base64,/9j/4AAQSkZJRgABAQAAAQABAAD/2wCEAAkGBhQSERUUExQWFRUVGBcWFBYWFhoVFhcYFhgaIRcZGBoYHCcfGh8kGRkXIS8hIycpLCwsFx4xNTAqNSgrLCkBCQoKDgwOGg8PGSkiHSAsLCwqMSosKikqLC0qKTQpLCktLykpKiwsKiwqLCwpKS8pKS0qLSwtLSoqLCwsKSwsLP/AABEIAHoBnAMBIgACEQEDEQH/xAAcAAACAgMBAQAAAAAAAAAAAAAABwUGAgMEAQj/xABVEAACAQMBBQQECAgJCAoDAAABAgMABBEFBgcSITETQVFhIjJxgRQjM0JicpGhCENSgpKxsrMVFjQ1c3STosEXJDZTVGPD0iVERlW0wsTR0/AYJtT/xAAaAQEAAwEBAQAAAAAAAAAAAAAAAQIDBQQG/8QAMhEAAgEDAgIHCAIDAQAAAAAAAAECAwQREiExQQUiUXGx0fATFDJhgZGh4SPBM0KCJP/aAAwDAQACEQMRAD8AeNFFFAFFYu4AJJAA5knkABSq203u8zFYkeDTkZ/swev1j7h31WUlHiem3tqlxLTTXkhga7tTbWa5nlVM+qvrO3sUcz7elLzWd9xyRawDHc8x6/mIf/NVI0bZm71GQsis+T8ZNIx4QfpOeZPkMnyplaHuXt0wbl2mbvVfi4/u9I/aPZWeqcuB1/drK0/zS1S7F68WUC/3m6hJ1uDGPCNVT78cX31HnaG+fn8Ium9ksp/Ua+grDZq1gGIoIkx3hFz7yRk/bUVru8WztH7N5Czj1kiHGV+tzAB8s58qhwfNlqfSFNvTQoZ9fJCTTaq+j/6zcr9aR8fYxqY0/exfx9ZElHhIgP3pwn76b2i7YWd76MUis3fG44X/AEW6+7NZansTZXA+Mt48/lKvZt+kmDRQfJkT6Qo5016GPHwRUdD31QvhbmJoj+Wnxie8esPdxUwNN1SK4QSQyLIh+cpyPYfA+R50s9f3Kci1pKc/6uXv8g4HL3j31Qle80yf8ZBKO4+q48/myL9oqdco/ER7la3SzbSw+x+s+J9KUVRdh950d5iKYCKfoB8yT6hPQ/RPuJ7ryK1TT4HErUZ0ZaJrDPaKKKkyCiiigCiiigCqvtxvAt9MjBky8jg9nEp9JsdSSeSr5n3A1ZzSQ2Qshq2u3VxP6cduxKIea+i5SBSPABWfHe3tNASNvt7r1yva2+noIjzXiRskdxBeVOL2hcV1bP75ZFuBbalbG3kYhQyq4GWOF4o2y2CfnKWH66atctzpcUjxyPGjPES0bMoLISMEqTzHI0B1VU95O2f8G2naoFaZ2CRK2SpPViQCDgKD39SKtlJzV86vtAkHW2sOcngWQgv9snBH7EagLfuw26OpW7tKEWaJ+GRUBC8Lc0YBiTz9IdeqmrpSZuD/AAPtEH9W2vuvcoMjel+jNg+SyU5qAVu3G9qbT9RFv2UbwgRM59LteF/X4fS4c46ZFMuxvUmjSWNgyOoZGHQqwyDST240ZLvaVLeTPDLEqkjqD2MpVh5hgD7qk91uvSWF1JpF4QCrMbdifRyeZVSfmuDxr58Q6kCgGLtjtRHp9pJcPz4RiNc4LyN6qj9Z8ACe6q3ur2/m1P4R2yRp2PZcPZhhnj4854mP5IqpXbttDqwRSfgFp6zDkH58yPOQjhHgik8jmun8Hn/r3tg/41SCY3g7yLuzv47S2gilMkaMoYOXLuzjhHCwHzRUf/HzXv8Autf7OT/5Kj95N6kO0dlLIwVESBnY9AollyTir8N6ul/7ZH9j/wDLQENsttdq813FHdWAhhYt2kgRxw4RiOZcjmwA6d9b96O38+mtbLBHHIZu0yJAxOVKBQvCw68Z+6rNoW11peMy20yylACwXPINnHUDwNLff18vp31pP24KgG3+P+vf91j+yl/+St2j76HScQanatas2PTwyhc9CyOMhc/OBP6zTVFKH8IC/gMMEOVa4EnEFHN1jKMGzjmOJimB38PlUgbwNcetaqltbyzyHCRIXbxOB0HmTgDzIrVs3bvHZ26SfKLDEr568SoobPvzS7316s8zW2mQc5bh1Zx5cWIwfItlj4CKoBs3Z72Zb+6a3uUiRmQtD2YYZK+up4mOTw8xjHqtTSpMbzdmTpvwC+tBj4J2cD92QmSjNj8rMisfpim5pOppcQRzRnKSorr7GGefn3UB11ovpikbsOqqzDPTIBNb65NW+Ql/o3/ZNAJ/R97mr3SlrewilC4DFElYAkZwfjPA12Pve1C1Ia+00pGTjiUSR49hfiUnyyKz/B1/klz/AEqfulpsTQK6lWAZWBDKwBBB6gg8iKAi9l9rLfUIe1t3yAcMpHC6N4Mvd94PcTUPvP2xl020SaFEdmlWMiTixgo5z6JBzlRS/sbX+CNpFhiyLe54QEzyCzZ4B58Eq8j1xy8asX4QH82xf1lP3UtAMDQ74zW0MrABpYo5GA6AugJAz3ZNd1ROyP8AILT+rwfulqWoAooooArxmwMmvaWe97bExp8DiOHkGZiOqxnontbv8h51WTwsm9vQlXqKnHmVzePvEN0zW9u2LdThmB+WI/8AIO4d/XwrfsDuvNwFuLoFYTzSPmGkHcWPVU+8+Q66d12woun+ETrmCM4RT0kcePiq9/ieXcabG0e0UVlAZZTyHJVHrO3cqj/7gc6yjHPWkdu5uFbpWlrx5vnnz8DolmhtIckpDFGMdyIo7gB/gK16Dr0d5F2sOSnEygsOHPCcE4649vOvn/abaue/l4pCeHPxUS54Uz0AHzmPj1Pl0pz7s9Llt9PjSZCjlnbhPUBmyMjuOO7rV4z1PC4HiurD3aip1Jddvh64kHtHqepXxaKygkghyQZpPiXk+rxYZVPkCT5dKqNxuev1QsOxcjnwrIeI+ziUDPvrm2g3k30ssgWYxIGZVWIBOQJAy3rE4HjWe77WbmTUoA00zgseMGR3GOBvWBJGM461k3GT5nWp0bi2ouUNEUlnG7b72Q+zWytxeTMkACtH6TMzFAhzgcwMg5B6DPI05ti4tQiJhveGRFXMc6vxNnI9Bs4Y8jkEjuOSeVQNrsfcWn8KzMyhZopjEUY8ecu6nkBwkZx161B7pdo7h70QyTSPG0bkK7lwGXBBHFkjlmrRWlowu5yu6c5RcXGKXLfhl4YxNW26t7W6FtOTGWRXWQ/J+kWGGI5r6vUjHPqK79X0W3vYeGVVkRhlWHMjPRkYdD5jr50ud8OzE8kwuo044liVH4ebLwsx4ivXhw3UdMc8VW9gduZ7SVYgGmhc47EekwJ74vA/R6Hy61Zzw8M8sLBVKCrUJdZcVnn/AEaNtdhZdPcMCXhY/Fy9CD1Cvj1W8D0OOXgG3u6vLuS0U3iEMOUbtykkTHJnXuPmeZ647zZJIVdcMoIODwsAeYORkHvBAPtFbRUxhpeUea4v5XFJQnFZXPn67T2iiitDnBRRRQBRRRQBSQ2CvBpmu3drN6CzsVjY8gTxloefgyOR7SBTvqn7f7t4dTQEt2U6DCSgcXLrwOvLiXOe8EZOOpBAuFaLi+jjKK7qpkbhjDMAXbGeFQepwCcClLDoO0lsOyiuI5UHJWZo3IHdzmTj+3NdWj7pbme4S51a5MzIQVjRiehyAXwoUZ58KAZ8aAvG3W0YsbGafI4wvDED3yPyQefPmfJTSZ2A1DU7KN5LfTnn+E8LmZkkJZcHhwVPMElmz3lqYu8rYm61KW2jRkS1jbimyxDkscEqoUglY+LHMc3NXu3t1RVRAFVQFUDoAowAPYKAQm3uo6nqEAFxpjRCEmTtVSTKrwnjByccJGCfqimruz2o+HafFIxzKnxU3jxoB6X5y8LfnVaXjBGCMg8iO40vN32wl1pt5cYaNrOUkoA57RSp+LJUrj1SVPPuB7qAgdZ/0ut/qp+4lqwb293xvoVmt1zdRcgMhe0jJ5oSe8E8QJ+kO+stQ2FuH16LUAY+wQKGBY9pyjdTheHHVh30waAr2w+yKadaLAvNvWlfHryHGT7ByAHgBS9/B66331oP+NTiNL/dRsJcaabn4QYz2xjKdmxb1O0znKjHrD76Aqu8qxSbaKyikXiSRIFdTkZUyy5HLnV8/wAkul/7Iv6cn/PVf3hbv7661GK7s3iQxRxhWdiGDo7nIHAwI9Ida5v4vbS/7dD9q/8A89SC/aBsbaWTO1tCIi4AchmOQucesx8TS0/CBj4pbBc44jKufDLQjNT+zei66l1E13dxSW4J7VFK5YcJxjEK/O4e8dK3bz9hbjUJbRoDGBAXL9oxU+k0ZHDhTn1D4d1QCv3m4dxG5jv5WkAJRWBVWYdASHyATyz3VFbl9LszdSJcxEX0LFkEpyPR5Nwp07RGHPOe4jocPSlzt7u2mnu4r3T3SK5QjjLEqG4R6L5CnJx6JBHpKfLmAwridY0Z2IVVBZiegCjJJ9gFfPWla9fT6lNqdvZNc5Z0jyrFYxwgKMr84RYH55PfTc2z0u+u9N7CIRJPKFWfMjBFXrIEbgJPEQF5gcmNSGxGzQsLKK35FlGZGHRpGOXI8snA8gKAWev7UaxeW0tvLpJ4JV4SQkuQeqsOfUMAR7KlNxevN2c1hNlZLdiyK3JgpbEiYPThk/eU1cUutU2AuU1qPULMxhG4fhCMxUtn0ZOEBSDxJg88ekM1IGNXJq3yEv8ARv8AsmuutF9CXidR1ZWUZ6ZIIFQBV/g6/wAkuf6VP3S02XcAZPIDmSe6knoG7TXLJCltcwRKxDMFfOSBjPpQHuFd8+7jWrsdne6ioiPrKhZ+IeaKkan3mgI9boartNHJCeKG24DxjmpWDJ4h5NK2Ae8c6sP4QH82xf1lP3UtXDZDYu306Hs4ASWwZJGwXkI6FiO4c8Achk+JJit6myM2o2iQwFA6zLIe0YqOEI46hTzywoCd2R/kFp/V4P3S1LVwaDZNDawRPjijijjbHMZRADg+GRXfQBRRRQHLqeoLBDJK59GNWdvYo6DzPT3186Qxy6lfAE/GXEmSeoUHqfYqD7Fpqb5tW7OyWIdZ3AP1I/SP97gqC3JaOGea5I9QCJD5tzf7go/ONYz60lE+gsP/ADWs7nm9l67/AAGhZWkdrAqLhIokxz7lUZJJ+0k+2kBtttY1/cl+YiXKwoe5fEj8pup9w7qZu+PXjDaLApw1wSG/o0wW+0lR7CapG6nZkXN32jjMdvhznoZD8mPdgt+aPGom8vSi3R0I0aUrypx5evm9i57td3gt0W5uFzOwBRT+JBHh+WR1Pd08aYdAFKrebttd2t32ULhIzCp9RSSWLAsCRkEYwMeFabQRzIqrf1+O77eAq52y7HxZj9pNN7ZjeDYWlpBGUkjbgHGBC3N8ekxb52Tk5GeRHSl1a6A62Xw8MpCTrGIyuc4wcsc9M4GO8U/Fkt7u1WSRY5IXQSYcBkAxk54uQxz9mDWVNM7XSlam4xjJNpNp4eN1y4fMjNW3iWcEcTu7ETJ2kYRGJKflEHGPfVOXaKC41qzmswSWDRzAoUOMNzPiQpJz9EVle7Y2M2p2hUqYFjlgkLpwxgOMJyYY4e7pgA1IixhXXreO2ijjWGCR5ezUKPTDAZ4ep9JP0qs239zw06MKMXmMk3CT34c1h7dwxar8Wg2Ni0t1wxwlubuxwFz1CZ5Lk9y9TVgNInbLVZtT1L4PGfQWQxQr83IOHkb7Cc9yj7bzeDxWVvKvJx1aY4zLuL9PvisFbhBlcflLH6P94g/dVk0Laa3vFLQSq+PWHMMv1lPMfqqqWW5mzWMCRpXfHpOG4Bn6Kgch7c1RNptn5tGu45YJCVOTE5HPljijkA5HkR7Qe7FV1Sjuz2RtrS4fs6Empcs8GPuiuTSb4TwRSjkJERwPDiUHH3111qcZrDwwooooQFFFFAFFFFAFFYPKB1IHtOKyzQHtFFeFgKA9orFJAeYII8udZUAUUUUAUUUUAUUUUAUUUUAUUUZoAoozRQBRRmjNAFFFGaAKKwaUA4JAPgTzrPNAFFFFAFFeZrHtRnGRnwzz+ygM6KM0UAl9910Tdwx9yQ8XvdyD9yCrtumsuz0yM98jSSH3sQP7qil7vjb/AKS9kMePtemnu/XGm2v9Ev31jH42d676vR9KK5/sVO9/UO01Ep3Qxog9rDiP7Q+ymFuj03stORsc5meQ+zPCv91R9tKveM2dUuvrr90aU7diEA060A/1EZ+1QT99RDebZpf9SxpQXPHhknKrm1+xMOoIokyjpngkXHEM9QQfWHTl9hFWKqFthvXitWaKBRNKpIY5xGhHUEjmxz3D7e6tZYxuca1hWnUXsfiR5ou7NorW5tZZxJDPhkwhVo5B0fmx8F5fRpV6jLd2XaWUjuiZy8YY8Dg94+iw8OvfzFWjRd8lys2bkLJE3VUUIyeaePsY+8VeL2LTdYjA7RWceqVYJOme7Dc8eRBFZYUl1TtxqV7Wo3cx1RlvlLg+3vE/d6nZmLhjsykmPlDcu4z48PCAf/vWmRuV0TghkuWHOU8CfUj6n3vy/MrQ+6GzhPHPdsIxzIYxx5HgWP8AhWzWN7FvaqkNjGsqoAueaRKB3L85j59PM1EVpeZFrit7zT9jaqTzxbzjuyxmmkBpN2NP1kmbksc0quT3LJxAP7MMG9lN3Yra9dQgMgXgdG4ZEznBxkEHvBH6jURvF3fC9XtocLcIMeAlA6KT3MO4+eDywRpJakmjnWc1b1J0a+yksP5F2imDKGUgggEEHIIPQgjqKTm8jXW1C6Szto2doXdTy5tJ0bl3KuD6R9vQDPDsVtzNp0vwe4DdiG4XRvWhOeZXyz1X3jn1d8USZ41C5bBLADLDu5jrTOtEum+j62trVt1Xy7zn0PT+wtoYc57KNEz4lVAJ+2u6vBXtaHKbbeWFFFFCAooooApU7xNvbmS7XTNN+WY8Msi8mBIzwK3zOFebP1HQYINNU0l9zCiXVNQmk+VBbGeo7SZy/wCyooDttNwCOvFdXczzHmxQLwgnrzkDM3tOM+ArHStgtV0y7iFncCa1dsSCQkIi/O44y3XA5NGck4BwOreooCr7wttl021MmA0rnghQ9C2Mktj5qjmfcO+l5ou7e81dRdaldSIsmGjiXm3CeYIU+hEMdBgnvNZ740Eur6dDJ8kezBz0xJOFf+6q051GOlAJ3Vdys1oO20y6lEqcwjEIzeSumFz9Fhg+NWTdXvDa/R4bgBbqH1sDh7Rc44uH5rBuTDpkjpnAv9JS2jEO1xWLkJCxcD/eW3G/98BvbQHR+EKzZsgpOWM4wCRknssDl7ase6Pbc3luYJifhNuOF+L1nQHCuc94Pot5gH51V/f58rp315f2oKx3k6LJpl6mrWg9Evi5TovE3I8WPmyDkT3Pg9TUgv23u2C6daPMcGQ+hCh+fIRyz5AZY+Q8SKUW5u6lfWWMzOXaGV34ickuY2zjzDZ99SumxttFqnbyKwsLXAVG+d3hD3cTnBbHRVUd4Nb9lR/+13f1Zf1Q0B1fhCSEQWmCR8bJ0OPmCpLc7tsbiE2dwSLm2yo4shnjU45558SH0T+afGov8Ij5C0/pJP2Kx3pbPyWVxHq9nyZCvwhR0JPIO2OqsDwN7VPiaAYW2e1KafaPO+CR6MSflyH1V/xJ7gCaSm63UJptcjknZi8qyyNnIB44iwIHcMEY8sVMQyvtJqSEoyWNqFLqT1Lc2U4+c7Dh8kQnkTXTYRhdr3AAACkAAYAAtFwAO4YoCV/CClK2MBBI/wA47jj8VJ4Vw6fuKSSKOT4bOONFbGF5cSg46+ddn4Qo/wAxg/rH/Ckrk0/eDrCxRqmksyqihW4ZPSAUYPTvFAb13BIDn4dcfor/AO9T2+hiNImwSDxw8wcfjVrk2b241Sa6ijn00wxOSHlIk9ABSQefLqAPfXVvq/meb68P71KgFJ2S3Oi8s4bk3kyGVeIqFBA5kYBLeVZ6/uxvNMia7sr6VuxBeRTlG4F6kekVcAcyrDoD16V1bE74rG0sLe3lE3HEnC3CgK5yTyPEPGvdq97gv4Hs9Pt55JJ1MbEoPRVuTcKqSSSMjJwB1qQX3d3tWdQsUncASAtHKFGBxoeo8iCpx3ZxVG2y2zu7++Om6Y3AFJWaYEqcr8p6Y5oi9CRzY8h3A3Dd9sy+naaI3x2p45ZADkB2HJQe/ACjPiDVJ/B4gVheSnnITEpJ64IZj9rdfqioB1wfg+QlMzXczSnqyqgXPsYMx/SrZstsbqunXyRRziaybJcyE8KqOoCE5STw4SVPf0wGtRQCn/CGkItLbBI+NboSPxTeFM3TWxBGSfxaZJ+qKWH4RP8AJLb+mf8AdNVt2xuWj0Sdk9YWuMjuDIAT9hNAUHUdor3Xbt7WwkMNpH68oJXiXOOJyPSIbB4YxjI5nykv/wAe4OD+Vz9r+Xwpw58eHHF/e99SG4a0RdNZwBxPNJxnv9EKFHuXn+caZNAJHTto73QbtLa+kM1pJ6khJfhXpxxk+kOE44oznA6dQS7EcEAjmDzBHQ0ud/FmjaaHOOKOaPgPf6WVYe8HP5o8Ksu7y4Z9Ls2br2EY+xcA/YBQC131QYvo2/KgX7Vd/wDAimFuwug+l2/0QyH8x2A+7FVzffpnFDBOB8m7Rt7JBkf3kx+dWO5HVcxT25PNGEqjycYb7Co/SrFbVDv1f5ejYtf6v9f2jg2h3fzXmrzYykJ7N3lI5YKKCq/lNkHl3d/mwb3U7fTLRA7FY41CRqTxSPwjkFHzj9w78Csds9qRYW/alC5J4EA5DiIJHEe4cj+qkFreuzXkplncux5AdFUdyovcP19+TSTUOHEW9Grfxj7R4px278Dc2b3uRXVwsLxGHjPDGxcMC3crchgnoOvMgVQ9pd2d3byMY42niJJV4xxNg/lqPSB9xHnVc1DSJ7Yp20bxF1DpxDBI8R4Hy6jlTq3b7bC9h7OU/wCcRAcefxi90g/UfA+0VVPXtI9NaDsf57bDg+K4/XIjbizdDh0dD4MpU/eK1pGWPIZPkM08N52sX1ssclrjsRntTwByGzy4uIHC47x39T0qkWu+O9XqkDefZsv7LiqOKTw2eyheVq9PXCCf/X6IDTtib24I4LaT6zr2a/pPj7qy2p2Rew7NZZY2kcFjGhJKAYwWJA68+7uNS2o727+UYVkiH+7Tn9rliPdUfs1spc6lNxZbhJzLO+WHngn128B9uBTCeyLqpXh/JXcYxXJb/nyL/uWs+ztZ5m5K7gAnkOGJebezLEfmmorZDeHdTal2XEZIJ5ZOFGHONDxFSp6gBQORyMeFSW8fXYrGzXT7bkzIFYDqkXfk/lPz9xY+FcO5jZ3nJeOMAAxxE9+flGHsGFz5tWnNRRyWoypVbqrH49o5/D9dhxb67NVu4XAw0kR4z48DYBPng49gFM7Yqbi0+1OcnsYwe/mEFKHTtPm12+lZ5eBVHFzBYInFhERcge/PcTzpo7EbELpyygSGQyMpyV4cBQcDAJ7yTn2eFTDeTfIyvtELeFCcuvHl3/P5ItFFLXafew1pfPCsSSxR8Ib0ir8eMtg8xyyBjHUGr9pN920EcvCU7RFfhPMjiGQDjyNaKSeyOXVtqlKMZzW0uB2UUUVY84UUUUAUjtfjl0LWDeKhe1uWbix/vDxSR56Bw/prnqOXjh41z31hHNG0cqLIjDDI4DKR5g0BC6dvC0+aMOt3AARnDyLG48mVyCKgtS3x2q3MVvbq92XcK7Q+kFz+Ry+MPeQOWM888qLvchprtxCORPopK3D7uLJH21YNnNhbOxybeBVYjBkJLyEeHExJA8hgUBVN9Ox0l1BHcwAmW24iVX1mjOCSuOrKyhgPDi78V0bD73rW5hVbmVILhQA/aEIjkfORj6PPrwk5HmOdMKqlr263T7tzJJBwyMcs8TGMsfEhfRJ8yM0BjtHvSsLWIsJ453x6MULrIzHuyVJCDzP39KqG6LZ+a4uptWugQZS3YgjGeP1nXPzQoCL4jNWjStzumwMG7EykHI7ZzIo/N5KfeDV1VQOQ5UAoN/nyunfXk/ahpr3+nxzxPFKodJFKup6EHqKjtotjra+MRuYy5hJMeHdMFiufVIz6q9fCpqgInZjZqKxtkt4QeFcksccTsfWdiOpP6gB0FLDZb/Su8+rN+qKnLUHabGWsV494kZFxJkO/G5B4sZ9EnhHqjoO6gF9+ER8haf0kn7FNae1WSMo6hkdSrKeYZWGCD7RUZtLshbX6otyhcRksmHZMEjB9QjPKpkCgIfZXZWHT4BDADw8TMzNzZmbvY9+BgDyUUs7X/TCT2H/wi05ag02MtRem+EZ+EnkX43x6gT1c8PqgDpQFH/CG/kEH9Y/4MlWrRtuLBbeFWvLYERxggzICCFGQedSe0mytvfxrHcoXVG41Adkw2CM5Qg9Car3+RfS/9Q39vN/z0BNfx807/bbX+3j/APeoLfUf+h5vrwfvUrP/ACL6X/qG/t5v+erPregQ3cBgnUtGeElQzKfQIK81IPUCgKvuz0K3fSrRnghZjHks0SMSeI9SRk1S9qNNk0DUVvbZSbSdiJYhyUZ5tH4DvZD3EEdBzcOkaTHbQpBCvDHGOFASWwM+LEk9e+jV9HiuoXhnQPG4wynI8wQRzBBAII5gigDTNSjuYUmiYPHIoZSO8Hx8DnkR3EEUlIJpNnNVk40ZrK4zwlRn0MkrjuLx5IK94Oe8U4tndmYLGMxW6ssZJbhaR5ACeuOMnGfAcs866dU0iG5jMU8ayRt1VxkZ7iPAjxHMUBGWu32nyIHW8t+HGfSlVGHtViGHsIqBTe9byX8VpbJJcByVeWMEqp7ioxl1Hzm5ADmM1hPuO01m4gkqj8lZm4fvyfvqz7PbH2liCLaFYy3rNzZ2x+U7EsR5ZxQC9/CJ/klt/Sv+6amQtgs9mIXGUkhCMPoumD9xrTtLsjbX6Kl0hdUJZQHZMEjB5oRnkaloYgqhR0UAD2AcqARuxu0L6BeS2V6G7CRuJZACQO4SqB6yMoXixkqV8jTYG3en8HH8NtuHGflkz9mc+7Fdet7OW94nZ3MSyqOY4hzU+KsOan2EVUP8hum8XFwTYz6vbNj2Z9b76Apu2W0L6/dxWNiGMCNxvKVIBPQysD0RVLcOcFi3sp1abYLBDHEgwkaKi/VRQB9wrm0TZ23s4+ztoliUnJ4RzY+LMebHzJNSVARO1OifC7SWDvdfRPg45of0gKQ+x2uNYXyO+VAYxzg9QpOHyPokA/m19HUlt72yfYzfC4x8XMcSY6LL4+xhz9oPiKyqL/ZHb6KrReq3nwn4jV1/SEvLaSFj6Mi+iw54PVGHsODXztiayuuY4JoHBwRkcSn7wfvBpo7pdtBIgs5T6aD4kn56D5ntXu+j7DUhvJ2B+GJ20A/zhBjHQSqPmn6Q7j7j3YiS1rUjS0quyrSt63wv7d/c+ZncwW+u2AKkLIvQ9WhlxzU+Kn7xg9RyT13aXFhc4biimjOVYH7GU9GU/Yeh7xWeg7QT2E/HGSrA8MkbA8LAHmrr15H3g03LLXdP1qIRSgCXqI2PDIrd5if53u94qu0+89eKlg2saqT/AB+jm2B3mG8kW2njxKQ2HX1H4Rk8Sn1TgHpkHyrg23udJt7gxTWTNJwhmaHEQ9LOOjrk8vCsrTdZNZ3kNxayCRI3BZJPQk4DyYAgcLeiT+TXNvq2fYtHdqMqF7KUj5uCSjHyPERnxx41Z6tO55KatpXcfZSajJcm1uaNmbzRpbiOJLKXjduFTKe0XPdkdoR9xqybf7eDTgtvBGO1ZOJeQEcakkA8I6nIOByH6qp+57Z1pbr4SR8XADwnuaRhgAeOFJJ8MrVy1bdoLy9e4uZD2forHFHyPCoA9Jz0ycnCjv60jq07E3Pu8LrFSTcYrfLb37BZ7LbLz6pclmZuHi4p5m59eoBPViOg7vZTS28vI7DS2hjBTjXsIQvdkc8n6oYk9T7TWjaDb2002PsLZUeRBhYo/k0P+8Yd/iB6R78daytLga1pLK2O2wVOOQWZOakeAPI+xiKJJZS4lK9WpVlCtUjikmsL+/XciJ3GIeyuTjkXjAPeSFOR7sj7TV+2i1tLS2knfoi5A/KY8lUe1iBUNu+2O/g+3Ic5llw0uDlVIzhV7uQJye8+WKW29DbUXc3YxNmCI9R0kk6FvNQMge894qc6IGfsVfXstPw53fyXnyIHZ3TH1C/RG5mWQvMfo54pD9mR7SK+kEXAAHIDoPCqBuk2TNvAbiQYlnA4QeqxdV9hY+kfILTBqaccIz6UuVVq6Y/DHbzCiiitDlBRRRQBRRVQXefafDzYntFmD9lllAjL45ANxZ59By6kCgLfRRUXtJtHDY27TzkhFwMAZZixwFUZ5k/4GgJSioTZLa2HUYTNAHCBzGeNQp4lCk8gTywwrl/j5b/wj/B2JO3654R2fyfaetxZ9Xy60BZaKhdrNq4tPgE84coXVPQUM2WBxyJHLkakdMv1nhjmTPDKiSLkYPC6gjI8cGgOmiiigCioLa/bCHToRNPxEMwRVQAuxIJ5AkDAAJPOunZraKK+tkuIc8D55NgMpUkFWAJwQR40BKUUVU5d5VomofAHLpLxBOJlAiLMoZRxcXfxADI6nFAWyiiq9tjtvBpsaPOJCsjFV7NQxyFyc5YdwoCw0VhHJxKCOhAP21CbUbb2mnqDcS8LMMpGoLyMPEKO7zOB50BPUUrl/CDseLHY3GPysRH7u0zV52b2ttr+MvbSh8esuCrpnpxKeY9vQ91ATFFFFAFFFFAFFFFAFFFFAFFFFAFFFFAFcup6ak8TxSrxI4KsPI+HgR1B7iBXVRQlNp5R857VbLzabcgZbhzxQTDlnByOY6OvLI9/Q00Ngd5CXYWGchLjoO5ZfNfBvFfs8BbNa0OK6iaKZAyH7VPcynuI8aRm2G7+ewYuMyQZysqjmvgHA9U+fQ+XSsGnB5XA+hp1qXSEFSrbTXB9vrmvsNTbLd1DfemPipwOUgHJvASD53t6j7qTev7H3VkfjoyFB5Sr6UZ8CGHq+/Bqz7K73ZoAI7oGeMcg+fjVHnnk/vwfM00dG2rtLwYilRyRzjPovz7ijc/8KnEZ8OJWNS76P6s1qh+Pvy+olNH3kX1uAFm7RR0WUdoPtPpffVgTfZOQQ9tC2eRwzAH2g8VMDU93VhOctbqp8Y8xH7EwD7xUFNuTtD6ss6+XEjfrSo0zXBlve+j6u9Snh93kystvonVeGK2gjA6D0iB7ACoqt61t9e3QIknYIfmR/Fr7+HmfeTTMg3K2YPpSTv5F1Uf3Uz99WDTNhLG35pbpkfOf4xh55fOPdimib4se+2FLenTy/XbkS2zewF1eEFI+ziP42QcKY+iOr+7l5inTsnsjDp0TKjElsNLIxxxcIPd0UDJ/xJrm1/ePZ2oIMglkH4uLDnPgT6q+8+6lNtZvEuL7KfJQn8UhJ4vrt1f2ch5U6sO8SV30hs1ph6+/gWPeLvN7UNbWjegeUsw+cO9E+j4t39By5mP3abAm6cXEy/5uh9FT+NYd31Aevj08cdOw+6p5is14pSLqsR5O/wBbvRfLqfKnHBAEUKoCqoAUAYAA6AAdBUxi5PVIpc3VK1p+723Hm/XPwM1Fe0UVscAKKKKAKKKKAK+bNpNnpLzWNRWHPaRdpOijq/ZmPKrjo2GJHmAO+vpOk5sb/pTffVm/ahoC3brduRqFoBIw+EQ4WYdOL8mT84Dn9IN5UududVk1q6mSBj8DsIpZS49VmRGJfz4mXgX6IZu811by9kriyuzc2HEqX2YHSPqJJeqDwEh5g9zA8xyq52Wxq6bod1EMGRrad5nA9ZzC3IfRUeiPIZ7zUg4twX82yf1mT93FUL/2w93/AKOprcF/Nsn9Yk/dxVC/9sPd/wCjoCd39fzYv9Yi/ZerfsZ/N1n/AFaD90tVDf1/Ni/1iL9l6t+xn83Wf9Wg/dLUAmaKKg9tNpBY2U1wcZVcRg/Okbkg/SIz5A0At9pVGsa9Hac2trMEzYPIkYMvPzbs4vc2K2bqrptP1G70qUnBYvAT3lRnI+vDwt+Yar26/eBZafHM1x2r3Ez5dlQN6K9BksOZYux9o8K59v8Ab61uLy1vbLtFnhI4+NAoYI3EnMMc9XU+TeVSD6Jr532x2ce+168giIEnDxoDyDMkERC57s8xnuOKfWi6qlzbxzxnKSorr5ZHQ+YOQfMGlVpf+l0/1W/8PFUAnt0+35ukNpcki7gyp4uTSKnIk5+ep5MPYe84ifwif5Lbf0r/ALo1s3r7GSRSDVLH0JoSHmCjmQv43HeQOTDvX2HNY3m7Zx6lpdpKuFkWV1mjBzwP2Tf3T1B8PMGpA59U1hbSxe4fmIouPHiQvJfecD30qt2OyH8KSy6lf/HZkIRG5ozDqSO9FyFVenI9cVfN4tm0ui3CoMkQq+B4RlXb+6pqN3G6gj6Wsa44oZJFcfWYup96t9xqAXR9EgZOAwxFOnCY1K48MYxSY272fbQr2G+scrE7FWjySoOMtH5o6gkDuK8ui4etKv8ACB1BFsoYifTeYOo7+GNH4j9rqPfQDNsrtZY0kQ5V1V1PirAEfca31E7J2bQ2NrG/rJBErZ7iqKCPcalqAKKKKAKKKKAKKKKAKKKKAKKKKAKKKKAKxeMEEEAg8iD0I86yooBf7SboLefL25+Dv4AcUR/N6r+aceVLjV93N9bHJhMijo8Pxg9uB6Q94r6Hrys3TTOnQ6Vr0VhvUvn5nzfa7ZX1v6K3My4+a54se6QHFSse9rUR+NRvbEn+AFPS5sY5RiSNHHg6hv1iqlrGzNoG5WsA9kKf8tV9nJcGe6PSFvVfXorP08haT71tRYfLBfqxIP1g1FT6xe3p4TJPP9BSzD9BOX3U7dE2ZtOvwWDPj2KZ/ZqyRQqgwqhR4KAB9gp7NviyJdJUKT/jorP08hFaHulvJ8GRRbp4yc39yLz+0rTO2Y3b2tlhwvayj8bJgkH6C9E/X51ahXtXjBI59x0jXrrDeF2I8xXtFFXOeFFFFAFFFFAFFFFAFKfZLSpl2lvZWikWNlm4ZDGwRstFjDEYPQ9D3GmxXlABUVFbXRFrC7VQWZrecKqgkkmNsAAcySe6paigF5uO0+SHT3WWN42+EOeGRGRsFI8HDAHHI8/Kof8Agqb+NfbdlJ2WPlezbs/5Jj18cPrcuvXlTbrygF/vusJJtOVYo3kbt4zwxoztgK+ThQTjpVc0febqFvbwwjSJmEUaR8WJhngULnHY8s46U5K8oBYabvUv5Joo20mVFd0RnImwgZgCxzCByBzzI6Vo3rWlxqF7a2EUcogDB5phG3Zhmzz48cPoR8R69XA601qKAjIdl7VVCi2gwAAPikPIdOork1vYq2uLeWEQxIZEZQ6xKGUkeiwIGeRwfdU/RQCx3KzXMMU1lcwyp2LFomdGVCGYiRVYjBw/pDB5hz4VyabpUw2qmmMUgiKtiQxsIz8RGOT44TzBHXupsUUAMua+e96G66S2nMlnE8kE2SEiRnMT45rhQfRPMqe7mO4Z+haKA0W8eYlBHzQCCPLmCKTupbGX+jXTXOmKZrd/XhALkLnkjIPScDJ4WX0h395Z00UAozvsuiOBdLm7bpjMhGfqiLiPs++sNmtg7zULxb/VhwhcGO3IwTwnKKU58CA8+E+kx69+W7WVAAooooAooooAooooAooooAooooAooooD/9k=">
            <a:extLst>
              <a:ext uri="{FF2B5EF4-FFF2-40B4-BE49-F238E27FC236}">
                <a16:creationId xmlns:a16="http://schemas.microsoft.com/office/drawing/2014/main" id="{494B47D6-F4A0-D404-C0B9-A9A2283B368A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206500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074" name="Rectangle 7">
            <a:extLst>
              <a:ext uri="{FF2B5EF4-FFF2-40B4-BE49-F238E27FC236}">
                <a16:creationId xmlns:a16="http://schemas.microsoft.com/office/drawing/2014/main" id="{51311B11-4ACC-470C-44EA-455348638B4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07568" y="2924945"/>
            <a:ext cx="5529064" cy="30592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 eaLnBrk="1" hangingPunct="1"/>
            <a:endParaRPr lang="it-IT" sz="2500" b="1" dirty="0">
              <a:solidFill>
                <a:schemeClr val="accent3"/>
              </a:solidFill>
              <a:latin typeface="Minion Bold" pitchFamily="18" charset="0"/>
              <a:cs typeface="Times New Roman" pitchFamily="18" charset="0"/>
            </a:endParaRPr>
          </a:p>
          <a:p>
            <a:pPr algn="ctr" eaLnBrk="1" hangingPunct="1"/>
            <a:r>
              <a:rPr lang="it-IT" sz="2500" b="1">
                <a:solidFill>
                  <a:schemeClr val="accent3"/>
                </a:solidFill>
                <a:latin typeface="Minion Bold" pitchFamily="18" charset="0"/>
                <a:cs typeface="Times New Roman" pitchFamily="18" charset="0"/>
              </a:rPr>
              <a:t> </a:t>
            </a:r>
            <a:endParaRPr lang="it-IT" sz="4000" b="1" dirty="0">
              <a:solidFill>
                <a:schemeClr val="accent3"/>
              </a:solidFill>
              <a:latin typeface="Minion Bold" pitchFamily="18" charset="0"/>
              <a:cs typeface="Times New Roman" pitchFamily="18" charset="0"/>
            </a:endParaRPr>
          </a:p>
          <a:p>
            <a:pPr algn="ctr" eaLnBrk="1" hangingPunct="1"/>
            <a:endParaRPr lang="it-IT" sz="2400" b="1" dirty="0">
              <a:solidFill>
                <a:schemeClr val="accent3"/>
              </a:solidFill>
              <a:latin typeface="Minion Bold" pitchFamily="18" charset="0"/>
              <a:cs typeface="Times New Roman" pitchFamily="18" charset="0"/>
            </a:endParaRPr>
          </a:p>
          <a:p>
            <a:pPr algn="ctr" eaLnBrk="1" hangingPunct="1">
              <a:lnSpc>
                <a:spcPct val="90000"/>
              </a:lnSpc>
            </a:pPr>
            <a:endParaRPr lang="it-IT" sz="2400" b="1">
              <a:solidFill>
                <a:schemeClr val="accent3"/>
              </a:solidFill>
              <a:latin typeface="Minion Bold" pitchFamily="18" charset="0"/>
              <a:cs typeface="Times New Roman" pitchFamily="18" charset="0"/>
            </a:endParaRPr>
          </a:p>
          <a:p>
            <a:pPr algn="ctr" eaLnBrk="1" hangingPunct="1">
              <a:lnSpc>
                <a:spcPct val="90000"/>
              </a:lnSpc>
            </a:pPr>
            <a:endParaRPr lang="it-IT" sz="2400" b="1" dirty="0">
              <a:solidFill>
                <a:schemeClr val="accent3"/>
              </a:solidFill>
              <a:latin typeface="Minion Bold" pitchFamily="18" charset="0"/>
              <a:cs typeface="Times New Roman" pitchFamily="18" charset="0"/>
            </a:endParaRPr>
          </a:p>
          <a:p>
            <a:pPr algn="ctr" eaLnBrk="1" hangingPunct="1">
              <a:lnSpc>
                <a:spcPct val="90000"/>
              </a:lnSpc>
            </a:pPr>
            <a:r>
              <a:rPr lang="it-IT" sz="2800">
                <a:solidFill>
                  <a:schemeClr val="accent3"/>
                </a:solidFill>
              </a:rPr>
              <a:t> </a:t>
            </a:r>
            <a:endParaRPr lang="it-IT" sz="1200" b="1" i="1">
              <a:solidFill>
                <a:schemeClr val="accent3"/>
              </a:solidFill>
              <a:latin typeface="Minion Bold" pitchFamily="18" charset="0"/>
              <a:cs typeface="Times New Roman" pitchFamily="18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it-IT" sz="3200" b="1">
                <a:solidFill>
                  <a:schemeClr val="accent3"/>
                </a:solidFill>
                <a:latin typeface="Minion Pro" pitchFamily="18" charset="0"/>
                <a:cs typeface="Times New Roman" pitchFamily="18" charset="0"/>
              </a:rPr>
              <a:t>25 febbraio 2016</a:t>
            </a:r>
            <a:endParaRPr lang="it-IT" sz="1200" dirty="0">
              <a:solidFill>
                <a:schemeClr val="accent3"/>
              </a:solidFill>
              <a:latin typeface="Minion Pro" pitchFamily="18" charset="0"/>
              <a:cs typeface="Times New Roman" pitchFamily="18" charset="0"/>
            </a:endParaRPr>
          </a:p>
          <a:p>
            <a:pPr algn="ctr" eaLnBrk="1" hangingPunct="1"/>
            <a:endParaRPr lang="it-IT" i="1" dirty="0">
              <a:solidFill>
                <a:schemeClr val="accent3"/>
              </a:solidFill>
              <a:latin typeface="Minion Bold" pitchFamily="18" charset="0"/>
            </a:endParaRPr>
          </a:p>
        </p:txBody>
      </p:sp>
      <p:pic>
        <p:nvPicPr>
          <p:cNvPr id="1028" name="Picture 4">
            <a:extLst>
              <a:ext uri="{FF2B5EF4-FFF2-40B4-BE49-F238E27FC236}">
                <a16:creationId xmlns:a16="http://schemas.microsoft.com/office/drawing/2014/main" id="{8F09462D-4CEA-C3F3-706A-4E485BE54EE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2870"/>
          <a:stretch/>
        </p:blipFill>
        <p:spPr bwMode="auto">
          <a:xfrm>
            <a:off x="2191410" y="2132856"/>
            <a:ext cx="9925073" cy="3007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4">
            <a:extLst>
              <a:ext uri="{FF2B5EF4-FFF2-40B4-BE49-F238E27FC236}">
                <a16:creationId xmlns:a16="http://schemas.microsoft.com/office/drawing/2014/main" id="{446C8B01-3C61-6651-4A6F-A85720D3455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2870"/>
          <a:stretch/>
        </p:blipFill>
        <p:spPr bwMode="auto">
          <a:xfrm>
            <a:off x="0" y="-7495"/>
            <a:ext cx="12192000" cy="68654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40B78FF6-571A-0698-5FEB-92CF197C5E2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31704" y="1139659"/>
            <a:ext cx="8784976" cy="34409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 eaLnBrk="1" hangingPunct="1"/>
            <a:endParaRPr lang="it-IT" sz="2400" b="1" dirty="0">
              <a:solidFill>
                <a:schemeClr val="accent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/>
            <a:endParaRPr lang="it-IT" sz="2000" b="1" dirty="0">
              <a:solidFill>
                <a:schemeClr val="accent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lnSpc>
                <a:spcPct val="90000"/>
              </a:lnSpc>
            </a:pPr>
            <a:endParaRPr lang="it-IT" sz="2000" b="1" dirty="0">
              <a:solidFill>
                <a:schemeClr val="accent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it-IT" sz="2800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 PMI italiane e le sfide del contesto globale</a:t>
            </a:r>
          </a:p>
          <a:p>
            <a:pPr eaLnBrk="1" hangingPunct="1">
              <a:lnSpc>
                <a:spcPct val="90000"/>
              </a:lnSpc>
            </a:pPr>
            <a:endParaRPr lang="it-IT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it-IT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Luca Pancaldi (McKinsey &amp; Company)</a:t>
            </a:r>
            <a:endParaRPr lang="it-IT" sz="2000" b="1" dirty="0">
              <a:solidFill>
                <a:schemeClr val="accent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endParaRPr lang="it-IT" sz="3200" b="1" dirty="0">
              <a:solidFill>
                <a:schemeClr val="accent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r>
              <a:rPr lang="it-IT" sz="3200" b="1" dirty="0"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it-IT" sz="2000" b="1" dirty="0">
              <a:solidFill>
                <a:schemeClr val="accent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/>
            <a:endParaRPr lang="it-IT" sz="1600" i="1" dirty="0">
              <a:solidFill>
                <a:schemeClr val="accent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Immagine 8">
            <a:extLst>
              <a:ext uri="{FF2B5EF4-FFF2-40B4-BE49-F238E27FC236}">
                <a16:creationId xmlns:a16="http://schemas.microsoft.com/office/drawing/2014/main" id="{C360D36B-E8A4-335E-1C6E-72A2065FA1D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5792" y="-27384"/>
            <a:ext cx="2737416" cy="69475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84512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0295719-3531-278F-5155-D881C12DFA3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8" descr="data:image/jpeg;base64,/9j/4AAQSkZJRgABAQAAAQABAAD/2wCEAAkGBhQSERUUExQWFRUVGBcWFBYWFhoVFhcYFhgaIRcZGBoYHCcfGh8kGRkXIS8hIycpLCwsFx4xNTAqNSgrLCkBCQoKDgwOGg8PGSkiHSAsLCwqMSosKikqLC0qKTQpLCktLykpKiwsKiwqLCwpKS8pKS0qLSwtLSoqLCwsKSwsLP/AABEIAHoBnAMBIgACEQEDEQH/xAAcAAACAgMBAQAAAAAAAAAAAAAABwUGAgMEAQj/xABVEAACAQMBBQQECAgJCAoDAAABAgMABBEFBgcSITETQVFhIjJxgRQjM0JicpGhCENSgpKxsrMVFjQ1c3STosEXJDZTVGPD0iVERlW0wsTR0/AYJtT/xAAaAQEAAwEBAQAAAAAAAAAAAAAAAQIDBQQG/8QAMhEAAgEDAgIHCAIDAQAAAAAAAAECAwQREiExQQUiUXGx0fATFDJhgZGh4SPBM0KCJP/aAAwDAQACEQMRAD8AeNFFFAFFYu4AJJAA5knkABSq203u8zFYkeDTkZ/swev1j7h31WUlHiem3tqlxLTTXkhga7tTbWa5nlVM+qvrO3sUcz7elLzWd9xyRawDHc8x6/mIf/NVI0bZm71GQsis+T8ZNIx4QfpOeZPkMnyplaHuXt0wbl2mbvVfi4/u9I/aPZWeqcuB1/drK0/zS1S7F68WUC/3m6hJ1uDGPCNVT78cX31HnaG+fn8Ium9ksp/Ua+grDZq1gGIoIkx3hFz7yRk/bUVru8WztH7N5Czj1kiHGV+tzAB8s58qhwfNlqfSFNvTQoZ9fJCTTaq+j/6zcr9aR8fYxqY0/exfx9ZElHhIgP3pwn76b2i7YWd76MUis3fG44X/AEW6+7NZansTZXA+Mt48/lKvZt+kmDRQfJkT6Qo5016GPHwRUdD31QvhbmJoj+Wnxie8esPdxUwNN1SK4QSQyLIh+cpyPYfA+R50s9f3Kci1pKc/6uXv8g4HL3j31Qle80yf8ZBKO4+q48/myL9oqdco/ER7la3SzbSw+x+s+J9KUVRdh950d5iKYCKfoB8yT6hPQ/RPuJ7ryK1TT4HErUZ0ZaJrDPaKKKkyCiiigCiiigCqvtxvAt9MjBky8jg9nEp9JsdSSeSr5n3A1ZzSQ2Qshq2u3VxP6cduxKIea+i5SBSPABWfHe3tNASNvt7r1yva2+noIjzXiRskdxBeVOL2hcV1bP75ZFuBbalbG3kYhQyq4GWOF4o2y2CfnKWH66atctzpcUjxyPGjPES0bMoLISMEqTzHI0B1VU95O2f8G2naoFaZ2CRK2SpPViQCDgKD39SKtlJzV86vtAkHW2sOcngWQgv9snBH7EagLfuw26OpW7tKEWaJ+GRUBC8Lc0YBiTz9IdeqmrpSZuD/AAPtEH9W2vuvcoMjel+jNg+SyU5qAVu3G9qbT9RFv2UbwgRM59LteF/X4fS4c46ZFMuxvUmjSWNgyOoZGHQqwyDST240ZLvaVLeTPDLEqkjqD2MpVh5hgD7qk91uvSWF1JpF4QCrMbdifRyeZVSfmuDxr58Q6kCgGLtjtRHp9pJcPz4RiNc4LyN6qj9Z8ACe6q3ur2/m1P4R2yRp2PZcPZhhnj4854mP5IqpXbttDqwRSfgFp6zDkH58yPOQjhHgik8jmun8Hn/r3tg/41SCY3g7yLuzv47S2gilMkaMoYOXLuzjhHCwHzRUf/HzXv8Autf7OT/5Kj95N6kO0dlLIwVESBnY9AollyTir8N6ul/7ZH9j/wDLQENsttdq813FHdWAhhYt2kgRxw4RiOZcjmwA6d9b96O38+mtbLBHHIZu0yJAxOVKBQvCw68Z+6rNoW11peMy20yylACwXPINnHUDwNLff18vp31pP24KgG3+P+vf91j+yl/+St2j76HScQanatas2PTwyhc9CyOMhc/OBP6zTVFKH8IC/gMMEOVa4EnEFHN1jKMGzjmOJimB38PlUgbwNcetaqltbyzyHCRIXbxOB0HmTgDzIrVs3bvHZ26SfKLDEr568SoobPvzS7316s8zW2mQc5bh1Zx5cWIwfItlj4CKoBs3Z72Zb+6a3uUiRmQtD2YYZK+up4mOTw8xjHqtTSpMbzdmTpvwC+tBj4J2cD92QmSjNj8rMisfpim5pOppcQRzRnKSorr7GGefn3UB11ovpikbsOqqzDPTIBNb65NW+Ql/o3/ZNAJ/R97mr3SlrewilC4DFElYAkZwfjPA12Pve1C1Ia+00pGTjiUSR49hfiUnyyKz/B1/klz/AEqfulpsTQK6lWAZWBDKwBBB6gg8iKAi9l9rLfUIe1t3yAcMpHC6N4Mvd94PcTUPvP2xl020SaFEdmlWMiTixgo5z6JBzlRS/sbX+CNpFhiyLe54QEzyCzZ4B58Eq8j1xy8asX4QH82xf1lP3UtAMDQ74zW0MrABpYo5GA6AugJAz3ZNd1ROyP8AILT+rwfulqWoAooooArxmwMmvaWe97bExp8DiOHkGZiOqxnontbv8h51WTwsm9vQlXqKnHmVzePvEN0zW9u2LdThmB+WI/8AIO4d/XwrfsDuvNwFuLoFYTzSPmGkHcWPVU+8+Q66d12woun+ETrmCM4RT0kcePiq9/ieXcabG0e0UVlAZZTyHJVHrO3cqj/7gc6yjHPWkdu5uFbpWlrx5vnnz8DolmhtIckpDFGMdyIo7gB/gK16Dr0d5F2sOSnEygsOHPCcE4649vOvn/abaue/l4pCeHPxUS54Uz0AHzmPj1Pl0pz7s9Llt9PjSZCjlnbhPUBmyMjuOO7rV4z1PC4HiurD3aip1Jddvh64kHtHqepXxaKygkghyQZpPiXk+rxYZVPkCT5dKqNxuev1QsOxcjnwrIeI+ziUDPvrm2g3k30ssgWYxIGZVWIBOQJAy3rE4HjWe77WbmTUoA00zgseMGR3GOBvWBJGM461k3GT5nWp0bi2ouUNEUlnG7b72Q+zWytxeTMkACtH6TMzFAhzgcwMg5B6DPI05ti4tQiJhveGRFXMc6vxNnI9Bs4Y8jkEjuOSeVQNrsfcWn8KzMyhZopjEUY8ecu6nkBwkZx161B7pdo7h70QyTSPG0bkK7lwGXBBHFkjlmrRWlowu5yu6c5RcXGKXLfhl4YxNW26t7W6FtOTGWRXWQ/J+kWGGI5r6vUjHPqK79X0W3vYeGVVkRhlWHMjPRkYdD5jr50ud8OzE8kwuo044liVH4ebLwsx4ivXhw3UdMc8VW9gduZ7SVYgGmhc47EekwJ74vA/R6Hy61Zzw8M8sLBVKCrUJdZcVnn/AEaNtdhZdPcMCXhY/Fy9CD1Cvj1W8D0OOXgG3u6vLuS0U3iEMOUbtykkTHJnXuPmeZ647zZJIVdcMoIODwsAeYORkHvBAPtFbRUxhpeUea4v5XFJQnFZXPn67T2iiitDnBRRRQBRRRQBSQ2CvBpmu3drN6CzsVjY8gTxloefgyOR7SBTvqn7f7t4dTQEt2U6DCSgcXLrwOvLiXOe8EZOOpBAuFaLi+jjKK7qpkbhjDMAXbGeFQepwCcClLDoO0lsOyiuI5UHJWZo3IHdzmTj+3NdWj7pbme4S51a5MzIQVjRiehyAXwoUZ58KAZ8aAvG3W0YsbGafI4wvDED3yPyQefPmfJTSZ2A1DU7KN5LfTnn+E8LmZkkJZcHhwVPMElmz3lqYu8rYm61KW2jRkS1jbimyxDkscEqoUglY+LHMc3NXu3t1RVRAFVQFUDoAowAPYKAQm3uo6nqEAFxpjRCEmTtVSTKrwnjByccJGCfqimruz2o+HafFIxzKnxU3jxoB6X5y8LfnVaXjBGCMg8iO40vN32wl1pt5cYaNrOUkoA57RSp+LJUrj1SVPPuB7qAgdZ/0ut/qp+4lqwb293xvoVmt1zdRcgMhe0jJ5oSe8E8QJ+kO+stQ2FuH16LUAY+wQKGBY9pyjdTheHHVh30waAr2w+yKadaLAvNvWlfHryHGT7ByAHgBS9/B66331oP+NTiNL/dRsJcaabn4QYz2xjKdmxb1O0znKjHrD76Aqu8qxSbaKyikXiSRIFdTkZUyy5HLnV8/wAkul/7Iv6cn/PVf3hbv7661GK7s3iQxRxhWdiGDo7nIHAwI9Ida5v4vbS/7dD9q/8A89SC/aBsbaWTO1tCIi4AchmOQucesx8TS0/CBj4pbBc44jKufDLQjNT+zei66l1E13dxSW4J7VFK5YcJxjEK/O4e8dK3bz9hbjUJbRoDGBAXL9oxU+k0ZHDhTn1D4d1QCv3m4dxG5jv5WkAJRWBVWYdASHyATyz3VFbl9LszdSJcxEX0LFkEpyPR5Nwp07RGHPOe4jocPSlzt7u2mnu4r3T3SK5QjjLEqG4R6L5CnJx6JBHpKfLmAwridY0Z2IVVBZiegCjJJ9gFfPWla9fT6lNqdvZNc5Z0jyrFYxwgKMr84RYH55PfTc2z0u+u9N7CIRJPKFWfMjBFXrIEbgJPEQF5gcmNSGxGzQsLKK35FlGZGHRpGOXI8snA8gKAWev7UaxeW0tvLpJ4JV4SQkuQeqsOfUMAR7KlNxevN2c1hNlZLdiyK3JgpbEiYPThk/eU1cUutU2AuU1qPULMxhG4fhCMxUtn0ZOEBSDxJg88ekM1IGNXJq3yEv8ARv8AsmuutF9CXidR1ZWUZ6ZIIFQBV/g6/wAkuf6VP3S02XcAZPIDmSe6knoG7TXLJCltcwRKxDMFfOSBjPpQHuFd8+7jWrsdne6ioiPrKhZ+IeaKkan3mgI9boartNHJCeKG24DxjmpWDJ4h5NK2Ae8c6sP4QH82xf1lP3UtXDZDYu306Hs4ASWwZJGwXkI6FiO4c8Achk+JJit6myM2o2iQwFA6zLIe0YqOEI46hTzywoCd2R/kFp/V4P3S1LVwaDZNDawRPjijijjbHMZRADg+GRXfQBRRRQHLqeoLBDJK59GNWdvYo6DzPT3186Qxy6lfAE/GXEmSeoUHqfYqD7Fpqb5tW7OyWIdZ3AP1I/SP97gqC3JaOGea5I9QCJD5tzf7go/ONYz60lE+gsP/ADWs7nm9l67/AAGhZWkdrAqLhIokxz7lUZJJ+0k+2kBtttY1/cl+YiXKwoe5fEj8pup9w7qZu+PXjDaLApw1wSG/o0wW+0lR7CapG6nZkXN32jjMdvhznoZD8mPdgt+aPGom8vSi3R0I0aUrypx5evm9i57td3gt0W5uFzOwBRT+JBHh+WR1Pd08aYdAFKrebttd2t32ULhIzCp9RSSWLAsCRkEYwMeFabQRzIqrf1+O77eAq52y7HxZj9pNN7ZjeDYWlpBGUkjbgHGBC3N8ekxb52Tk5GeRHSl1a6A62Xw8MpCTrGIyuc4wcsc9M4GO8U/Fkt7u1WSRY5IXQSYcBkAxk54uQxz9mDWVNM7XSlam4xjJNpNp4eN1y4fMjNW3iWcEcTu7ETJ2kYRGJKflEHGPfVOXaKC41qzmswSWDRzAoUOMNzPiQpJz9EVle7Y2M2p2hUqYFjlgkLpwxgOMJyYY4e7pgA1IixhXXreO2ijjWGCR5ezUKPTDAZ4ep9JP0qs239zw06MKMXmMk3CT34c1h7dwxar8Wg2Ni0t1wxwlubuxwFz1CZ5Lk9y9TVgNInbLVZtT1L4PGfQWQxQr83IOHkb7Cc9yj7bzeDxWVvKvJx1aY4zLuL9PvisFbhBlcflLH6P94g/dVk0Laa3vFLQSq+PWHMMv1lPMfqqqWW5mzWMCRpXfHpOG4Bn6Kgch7c1RNptn5tGu45YJCVOTE5HPljijkA5HkR7Qe7FV1Sjuz2RtrS4fs6Empcs8GPuiuTSb4TwRSjkJERwPDiUHH3111qcZrDwwooooQFFFFAFFFFAFFYPKB1IHtOKyzQHtFFeFgKA9orFJAeYII8udZUAUUUUAUUUUAUUUUAUUUUAUUUZoAoozRQBRRmjNAFFFGaAKKwaUA4JAPgTzrPNAFFFFAFFeZrHtRnGRnwzz+ygM6KM0UAl9910Tdwx9yQ8XvdyD9yCrtumsuz0yM98jSSH3sQP7qil7vjb/AKS9kMePtemnu/XGm2v9Ev31jH42d676vR9KK5/sVO9/UO01Ep3Qxog9rDiP7Q+ymFuj03stORsc5meQ+zPCv91R9tKveM2dUuvrr90aU7diEA060A/1EZ+1QT99RDebZpf9SxpQXPHhknKrm1+xMOoIokyjpngkXHEM9QQfWHTl9hFWKqFthvXitWaKBRNKpIY5xGhHUEjmxz3D7e6tZYxuca1hWnUXsfiR5ou7NorW5tZZxJDPhkwhVo5B0fmx8F5fRpV6jLd2XaWUjuiZy8YY8Dg94+iw8OvfzFWjRd8lys2bkLJE3VUUIyeaePsY+8VeL2LTdYjA7RWceqVYJOme7Dc8eRBFZYUl1TtxqV7Wo3cx1RlvlLg+3vE/d6nZmLhjsykmPlDcu4z48PCAf/vWmRuV0TghkuWHOU8CfUj6n3vy/MrQ+6GzhPHPdsIxzIYxx5HgWP8AhWzWN7FvaqkNjGsqoAueaRKB3L85j59PM1EVpeZFrit7zT9jaqTzxbzjuyxmmkBpN2NP1kmbksc0quT3LJxAP7MMG9lN3Yra9dQgMgXgdG4ZEznBxkEHvBH6jURvF3fC9XtocLcIMeAlA6KT3MO4+eDywRpJakmjnWc1b1J0a+yksP5F2imDKGUgggEEHIIPQgjqKTm8jXW1C6Szto2doXdTy5tJ0bl3KuD6R9vQDPDsVtzNp0vwe4DdiG4XRvWhOeZXyz1X3jn1d8USZ41C5bBLADLDu5jrTOtEum+j62trVt1Xy7zn0PT+wtoYc57KNEz4lVAJ+2u6vBXtaHKbbeWFFFFCAooooApU7xNvbmS7XTNN+WY8Msi8mBIzwK3zOFebP1HQYINNU0l9zCiXVNQmk+VBbGeo7SZy/wCyooDttNwCOvFdXczzHmxQLwgnrzkDM3tOM+ArHStgtV0y7iFncCa1dsSCQkIi/O44y3XA5NGck4BwOreooCr7wttl021MmA0rnghQ9C2Mktj5qjmfcO+l5ou7e81dRdaldSIsmGjiXm3CeYIU+hEMdBgnvNZ740Eur6dDJ8kezBz0xJOFf+6q051GOlAJ3Vdys1oO20y6lEqcwjEIzeSumFz9Fhg+NWTdXvDa/R4bgBbqH1sDh7Rc44uH5rBuTDpkjpnAv9JS2jEO1xWLkJCxcD/eW3G/98BvbQHR+EKzZsgpOWM4wCRknssDl7ase6Pbc3luYJifhNuOF+L1nQHCuc94Pot5gH51V/f58rp315f2oKx3k6LJpl6mrWg9Evi5TovE3I8WPmyDkT3Pg9TUgv23u2C6daPMcGQ+hCh+fIRyz5AZY+Q8SKUW5u6lfWWMzOXaGV34ickuY2zjzDZ99SumxttFqnbyKwsLXAVG+d3hD3cTnBbHRVUd4Nb9lR/+13f1Zf1Q0B1fhCSEQWmCR8bJ0OPmCpLc7tsbiE2dwSLm2yo4shnjU45558SH0T+afGov8Ij5C0/pJP2Kx3pbPyWVxHq9nyZCvwhR0JPIO2OqsDwN7VPiaAYW2e1KafaPO+CR6MSflyH1V/xJ7gCaSm63UJptcjknZi8qyyNnIB44iwIHcMEY8sVMQyvtJqSEoyWNqFLqT1Lc2U4+c7Dh8kQnkTXTYRhdr3AAACkAAYAAtFwAO4YoCV/CClK2MBBI/wA47jj8VJ4Vw6fuKSSKOT4bOONFbGF5cSg46+ddn4Qo/wAxg/rH/Ckrk0/eDrCxRqmksyqihW4ZPSAUYPTvFAb13BIDn4dcfor/AO9T2+hiNImwSDxw8wcfjVrk2b241Sa6ijn00wxOSHlIk9ABSQefLqAPfXVvq/meb68P71KgFJ2S3Oi8s4bk3kyGVeIqFBA5kYBLeVZ6/uxvNMia7sr6VuxBeRTlG4F6kekVcAcyrDoD16V1bE74rG0sLe3lE3HEnC3CgK5yTyPEPGvdq97gv4Hs9Pt55JJ1MbEoPRVuTcKqSSSMjJwB1qQX3d3tWdQsUncASAtHKFGBxoeo8iCpx3ZxVG2y2zu7++Om6Y3AFJWaYEqcr8p6Y5oi9CRzY8h3A3Dd9sy+naaI3x2p45ZADkB2HJQe/ACjPiDVJ/B4gVheSnnITEpJ64IZj9rdfqioB1wfg+QlMzXczSnqyqgXPsYMx/SrZstsbqunXyRRziaybJcyE8KqOoCE5STw4SVPf0wGtRQCn/CGkItLbBI+NboSPxTeFM3TWxBGSfxaZJ+qKWH4RP8AJLb+mf8AdNVt2xuWj0Sdk9YWuMjuDIAT9hNAUHUdor3Xbt7WwkMNpH68oJXiXOOJyPSIbB4YxjI5nykv/wAe4OD+Vz9r+Xwpw58eHHF/e99SG4a0RdNZwBxPNJxnv9EKFHuXn+caZNAJHTto73QbtLa+kM1pJ6khJfhXpxxk+kOE44oznA6dQS7EcEAjmDzBHQ0ud/FmjaaHOOKOaPgPf6WVYe8HP5o8Ksu7y4Z9Ls2br2EY+xcA/YBQC131QYvo2/KgX7Vd/wDAimFuwug+l2/0QyH8x2A+7FVzffpnFDBOB8m7Rt7JBkf3kx+dWO5HVcxT25PNGEqjycYb7Co/SrFbVDv1f5ejYtf6v9f2jg2h3fzXmrzYykJ7N3lI5YKKCq/lNkHl3d/mwb3U7fTLRA7FY41CRqTxSPwjkFHzj9w78Csds9qRYW/alC5J4EA5DiIJHEe4cj+qkFreuzXkplncux5AdFUdyovcP19+TSTUOHEW9Grfxj7R4px278Dc2b3uRXVwsLxGHjPDGxcMC3crchgnoOvMgVQ9pd2d3byMY42niJJV4xxNg/lqPSB9xHnVc1DSJ7Yp20bxF1DpxDBI8R4Hy6jlTq3b7bC9h7OU/wCcRAcefxi90g/UfA+0VVPXtI9NaDsf57bDg+K4/XIjbizdDh0dD4MpU/eK1pGWPIZPkM08N52sX1ssclrjsRntTwByGzy4uIHC47x39T0qkWu+O9XqkDefZsv7LiqOKTw2eyheVq9PXCCf/X6IDTtib24I4LaT6zr2a/pPj7qy2p2Rew7NZZY2kcFjGhJKAYwWJA68+7uNS2o727+UYVkiH+7Tn9rliPdUfs1spc6lNxZbhJzLO+WHngn128B9uBTCeyLqpXh/JXcYxXJb/nyL/uWs+ztZ5m5K7gAnkOGJebezLEfmmorZDeHdTal2XEZIJ5ZOFGHONDxFSp6gBQORyMeFSW8fXYrGzXT7bkzIFYDqkXfk/lPz9xY+FcO5jZ3nJeOMAAxxE9+flGHsGFz5tWnNRRyWoypVbqrH49o5/D9dhxb67NVu4XAw0kR4z48DYBPng49gFM7Yqbi0+1OcnsYwe/mEFKHTtPm12+lZ5eBVHFzBYInFhERcge/PcTzpo7EbELpyygSGQyMpyV4cBQcDAJ7yTn2eFTDeTfIyvtELeFCcuvHl3/P5ItFFLXafew1pfPCsSSxR8Ib0ir8eMtg8xyyBjHUGr9pN920EcvCU7RFfhPMjiGQDjyNaKSeyOXVtqlKMZzW0uB2UUUVY84UUUUAUjtfjl0LWDeKhe1uWbix/vDxSR56Bw/prnqOXjh41z31hHNG0cqLIjDDI4DKR5g0BC6dvC0+aMOt3AARnDyLG48mVyCKgtS3x2q3MVvbq92XcK7Q+kFz+Ry+MPeQOWM888qLvchprtxCORPopK3D7uLJH21YNnNhbOxybeBVYjBkJLyEeHExJA8hgUBVN9Ox0l1BHcwAmW24iVX1mjOCSuOrKyhgPDi78V0bD73rW5hVbmVILhQA/aEIjkfORj6PPrwk5HmOdMKqlr263T7tzJJBwyMcs8TGMsfEhfRJ8yM0BjtHvSsLWIsJ453x6MULrIzHuyVJCDzP39KqG6LZ+a4uptWugQZS3YgjGeP1nXPzQoCL4jNWjStzumwMG7EykHI7ZzIo/N5KfeDV1VQOQ5UAoN/nyunfXk/ahpr3+nxzxPFKodJFKup6EHqKjtotjra+MRuYy5hJMeHdMFiufVIz6q9fCpqgInZjZqKxtkt4QeFcksccTsfWdiOpP6gB0FLDZb/Su8+rN+qKnLUHabGWsV494kZFxJkO/G5B4sZ9EnhHqjoO6gF9+ER8haf0kn7FNae1WSMo6hkdSrKeYZWGCD7RUZtLshbX6otyhcRksmHZMEjB9QjPKpkCgIfZXZWHT4BDADw8TMzNzZmbvY9+BgDyUUs7X/TCT2H/wi05ag02MtRem+EZ+EnkX43x6gT1c8PqgDpQFH/CG/kEH9Y/4MlWrRtuLBbeFWvLYERxggzICCFGQedSe0mytvfxrHcoXVG41Adkw2CM5Qg9Car3+RfS/9Q39vN/z0BNfx807/bbX+3j/APeoLfUf+h5vrwfvUrP/ACL6X/qG/t5v+erPregQ3cBgnUtGeElQzKfQIK81IPUCgKvuz0K3fSrRnghZjHks0SMSeI9SRk1S9qNNk0DUVvbZSbSdiJYhyUZ5tH4DvZD3EEdBzcOkaTHbQpBCvDHGOFASWwM+LEk9e+jV9HiuoXhnQPG4wynI8wQRzBBAII5gigDTNSjuYUmiYPHIoZSO8Hx8DnkR3EEUlIJpNnNVk40ZrK4zwlRn0MkrjuLx5IK94Oe8U4tndmYLGMxW6ssZJbhaR5ACeuOMnGfAcs866dU0iG5jMU8ayRt1VxkZ7iPAjxHMUBGWu32nyIHW8t+HGfSlVGHtViGHsIqBTe9byX8VpbJJcByVeWMEqp7ioxl1Hzm5ADmM1hPuO01m4gkqj8lZm4fvyfvqz7PbH2liCLaFYy3rNzZ2x+U7EsR5ZxQC9/CJ/klt/Sv+6amQtgs9mIXGUkhCMPoumD9xrTtLsjbX6Kl0hdUJZQHZMEjB5oRnkaloYgqhR0UAD2AcqARuxu0L6BeS2V6G7CRuJZACQO4SqB6yMoXixkqV8jTYG3en8HH8NtuHGflkz9mc+7Fdet7OW94nZ3MSyqOY4hzU+KsOan2EVUP8hum8XFwTYz6vbNj2Z9b76Apu2W0L6/dxWNiGMCNxvKVIBPQysD0RVLcOcFi3sp1abYLBDHEgwkaKi/VRQB9wrm0TZ23s4+ztoliUnJ4RzY+LMebHzJNSVARO1OifC7SWDvdfRPg45of0gKQ+x2uNYXyO+VAYxzg9QpOHyPokA/m19HUlt72yfYzfC4x8XMcSY6LL4+xhz9oPiKyqL/ZHb6KrReq3nwn4jV1/SEvLaSFj6Mi+iw54PVGHsODXztiayuuY4JoHBwRkcSn7wfvBpo7pdtBIgs5T6aD4kn56D5ntXu+j7DUhvJ2B+GJ20A/zhBjHQSqPmn6Q7j7j3YiS1rUjS0quyrSt63wv7d/c+ZncwW+u2AKkLIvQ9WhlxzU+Kn7xg9RyT13aXFhc4biimjOVYH7GU9GU/Yeh7xWeg7QT2E/HGSrA8MkbA8LAHmrr15H3g03LLXdP1qIRSgCXqI2PDIrd5if53u94qu0+89eKlg2saqT/AB+jm2B3mG8kW2njxKQ2HX1H4Rk8Sn1TgHpkHyrg23udJt7gxTWTNJwhmaHEQ9LOOjrk8vCsrTdZNZ3kNxayCRI3BZJPQk4DyYAgcLeiT+TXNvq2fYtHdqMqF7KUj5uCSjHyPERnxx41Z6tO55KatpXcfZSajJcm1uaNmbzRpbiOJLKXjduFTKe0XPdkdoR9xqybf7eDTgtvBGO1ZOJeQEcakkA8I6nIOByH6qp+57Z1pbr4SR8XADwnuaRhgAeOFJJ8MrVy1bdoLy9e4uZD2forHFHyPCoA9Jz0ycnCjv60jq07E3Pu8LrFSTcYrfLb37BZ7LbLz6pclmZuHi4p5m59eoBPViOg7vZTS28vI7DS2hjBTjXsIQvdkc8n6oYk9T7TWjaDb2002PsLZUeRBhYo/k0P+8Yd/iB6R78daytLga1pLK2O2wVOOQWZOakeAPI+xiKJJZS4lK9WpVlCtUjikmsL+/XciJ3GIeyuTjkXjAPeSFOR7sj7TV+2i1tLS2knfoi5A/KY8lUe1iBUNu+2O/g+3Ic5llw0uDlVIzhV7uQJye8+WKW29DbUXc3YxNmCI9R0kk6FvNQMge894qc6IGfsVfXstPw53fyXnyIHZ3TH1C/RG5mWQvMfo54pD9mR7SK+kEXAAHIDoPCqBuk2TNvAbiQYlnA4QeqxdV9hY+kfILTBqaccIz6UuVVq6Y/DHbzCiiitDlBRRRQBRRVQXefafDzYntFmD9lllAjL45ANxZ59By6kCgLfRRUXtJtHDY27TzkhFwMAZZixwFUZ5k/4GgJSioTZLa2HUYTNAHCBzGeNQp4lCk8gTywwrl/j5b/wj/B2JO3654R2fyfaetxZ9Xy60BZaKhdrNq4tPgE84coXVPQUM2WBxyJHLkakdMv1nhjmTPDKiSLkYPC6gjI8cGgOmiiigCioLa/bCHToRNPxEMwRVQAuxIJ5AkDAAJPOunZraKK+tkuIc8D55NgMpUkFWAJwQR40BKUUVU5d5VomofAHLpLxBOJlAiLMoZRxcXfxADI6nFAWyiiq9tjtvBpsaPOJCsjFV7NQxyFyc5YdwoCw0VhHJxKCOhAP21CbUbb2mnqDcS8LMMpGoLyMPEKO7zOB50BPUUrl/CDseLHY3GPysRH7u0zV52b2ttr+MvbSh8esuCrpnpxKeY9vQ91ATFFFFAFFFFAFFFFAFFFFAFFFFAFFFFAFcup6ak8TxSrxI4KsPI+HgR1B7iBXVRQlNp5R857VbLzabcgZbhzxQTDlnByOY6OvLI9/Q00Ngd5CXYWGchLjoO5ZfNfBvFfs8BbNa0OK6iaKZAyH7VPcynuI8aRm2G7+ewYuMyQZysqjmvgHA9U+fQ+XSsGnB5XA+hp1qXSEFSrbTXB9vrmvsNTbLd1DfemPipwOUgHJvASD53t6j7qTev7H3VkfjoyFB5Sr6UZ8CGHq+/Bqz7K73ZoAI7oGeMcg+fjVHnnk/vwfM00dG2rtLwYilRyRzjPovz7ijc/8KnEZ8OJWNS76P6s1qh+Pvy+olNH3kX1uAFm7RR0WUdoPtPpffVgTfZOQQ9tC2eRwzAH2g8VMDU93VhOctbqp8Y8xH7EwD7xUFNuTtD6ss6+XEjfrSo0zXBlve+j6u9Snh93kystvonVeGK2gjA6D0iB7ACoqt61t9e3QIknYIfmR/Fr7+HmfeTTMg3K2YPpSTv5F1Uf3Uz99WDTNhLG35pbpkfOf4xh55fOPdimib4se+2FLenTy/XbkS2zewF1eEFI+ziP42QcKY+iOr+7l5inTsnsjDp0TKjElsNLIxxxcIPd0UDJ/xJrm1/ePZ2oIMglkH4uLDnPgT6q+8+6lNtZvEuL7KfJQn8UhJ4vrt1f2ch5U6sO8SV30hs1ph6+/gWPeLvN7UNbWjegeUsw+cO9E+j4t39By5mP3abAm6cXEy/5uh9FT+NYd31Aevj08cdOw+6p5is14pSLqsR5O/wBbvRfLqfKnHBAEUKoCqoAUAYAA6AAdBUxi5PVIpc3VK1p+723Hm/XPwM1Fe0UVscAKKKKAKKKKAK+bNpNnpLzWNRWHPaRdpOijq/ZmPKrjo2GJHmAO+vpOk5sb/pTffVm/ahoC3brduRqFoBIw+EQ4WYdOL8mT84Dn9IN5UududVk1q6mSBj8DsIpZS49VmRGJfz4mXgX6IZu811by9kriyuzc2HEqX2YHSPqJJeqDwEh5g9zA8xyq52Wxq6bod1EMGRrad5nA9ZzC3IfRUeiPIZ7zUg4twX82yf1mT93FUL/2w93/AKOprcF/Nsn9Yk/dxVC/9sPd/wCjoCd39fzYv9Yi/ZerfsZ/N1n/AFaD90tVDf1/Ni/1iL9l6t+xn83Wf9Wg/dLUAmaKKg9tNpBY2U1wcZVcRg/Okbkg/SIz5A0At9pVGsa9Hac2trMEzYPIkYMvPzbs4vc2K2bqrptP1G70qUnBYvAT3lRnI+vDwt+Yar26/eBZafHM1x2r3Ez5dlQN6K9BksOZYux9o8K59v8Ab61uLy1vbLtFnhI4+NAoYI3EnMMc9XU+TeVSD6Jr532x2ce+168giIEnDxoDyDMkERC57s8xnuOKfWi6qlzbxzxnKSorr5ZHQ+YOQfMGlVpf+l0/1W/8PFUAnt0+35ukNpcki7gyp4uTSKnIk5+ep5MPYe84ifwif5Lbf0r/ALo1s3r7GSRSDVLH0JoSHmCjmQv43HeQOTDvX2HNY3m7Zx6lpdpKuFkWV1mjBzwP2Tf3T1B8PMGpA59U1hbSxe4fmIouPHiQvJfecD30qt2OyH8KSy6lf/HZkIRG5ozDqSO9FyFVenI9cVfN4tm0ui3CoMkQq+B4RlXb+6pqN3G6gj6Wsa44oZJFcfWYup96t9xqAXR9EgZOAwxFOnCY1K48MYxSY272fbQr2G+scrE7FWjySoOMtH5o6gkDuK8ui4etKv8ACB1BFsoYifTeYOo7+GNH4j9rqPfQDNsrtZY0kQ5V1V1PirAEfca31E7J2bQ2NrG/rJBErZ7iqKCPcalqAKKKKAKKKKAKKKKAKKKKAKKKKAKKKKAKxeMEEEAg8iD0I86yooBf7SboLefL25+Dv4AcUR/N6r+aceVLjV93N9bHJhMijo8Pxg9uB6Q94r6Hrys3TTOnQ6Vr0VhvUvn5nzfa7ZX1v6K3My4+a54se6QHFSse9rUR+NRvbEn+AFPS5sY5RiSNHHg6hv1iqlrGzNoG5WsA9kKf8tV9nJcGe6PSFvVfXorP08haT71tRYfLBfqxIP1g1FT6xe3p4TJPP9BSzD9BOX3U7dE2ZtOvwWDPj2KZ/ZqyRQqgwqhR4KAB9gp7NviyJdJUKT/jorP08hFaHulvJ8GRRbp4yc39yLz+0rTO2Y3b2tlhwvayj8bJgkH6C9E/X51ahXtXjBI59x0jXrrDeF2I8xXtFFXOeFFFFAFFFFAFFFFAFKfZLSpl2lvZWikWNlm4ZDGwRstFjDEYPQ9D3GmxXlABUVFbXRFrC7VQWZrecKqgkkmNsAAcySe6paigF5uO0+SHT3WWN42+EOeGRGRsFI8HDAHHI8/Kof8Agqb+NfbdlJ2WPlezbs/5Jj18cPrcuvXlTbrygF/vusJJtOVYo3kbt4zwxoztgK+ThQTjpVc0febqFvbwwjSJmEUaR8WJhngULnHY8s46U5K8oBYabvUv5Joo20mVFd0RnImwgZgCxzCByBzzI6Vo3rWlxqF7a2EUcogDB5phG3Zhmzz48cPoR8R69XA601qKAjIdl7VVCi2gwAAPikPIdOork1vYq2uLeWEQxIZEZQ6xKGUkeiwIGeRwfdU/RQCx3KzXMMU1lcwyp2LFomdGVCGYiRVYjBw/pDB5hz4VyabpUw2qmmMUgiKtiQxsIz8RGOT44TzBHXupsUUAMua+e96G66S2nMlnE8kE2SEiRnMT45rhQfRPMqe7mO4Z+haKA0W8eYlBHzQCCPLmCKTupbGX+jXTXOmKZrd/XhALkLnkjIPScDJ4WX0h395Z00UAozvsuiOBdLm7bpjMhGfqiLiPs++sNmtg7zULxb/VhwhcGO3IwTwnKKU58CA8+E+kx69+W7WVAAooooAooooAooooAooooAooooAooooD/9k=">
            <a:extLst>
              <a:ext uri="{FF2B5EF4-FFF2-40B4-BE49-F238E27FC236}">
                <a16:creationId xmlns:a16="http://schemas.microsoft.com/office/drawing/2014/main" id="{3D08EC43-A698-C117-5FDC-3B41D9AF456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206500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074" name="Rectangle 7">
            <a:extLst>
              <a:ext uri="{FF2B5EF4-FFF2-40B4-BE49-F238E27FC236}">
                <a16:creationId xmlns:a16="http://schemas.microsoft.com/office/drawing/2014/main" id="{B2FA41C8-B3E4-0A5C-A61B-B53A68362D8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07568" y="2924945"/>
            <a:ext cx="5529064" cy="30592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 eaLnBrk="1" hangingPunct="1"/>
            <a:endParaRPr lang="it-IT" sz="2500" b="1" dirty="0">
              <a:solidFill>
                <a:schemeClr val="accent3"/>
              </a:solidFill>
              <a:latin typeface="Minion Bold" pitchFamily="18" charset="0"/>
              <a:cs typeface="Times New Roman" pitchFamily="18" charset="0"/>
            </a:endParaRPr>
          </a:p>
          <a:p>
            <a:pPr algn="ctr" eaLnBrk="1" hangingPunct="1"/>
            <a:r>
              <a:rPr lang="it-IT" sz="2500" b="1">
                <a:solidFill>
                  <a:schemeClr val="accent3"/>
                </a:solidFill>
                <a:latin typeface="Minion Bold" pitchFamily="18" charset="0"/>
                <a:cs typeface="Times New Roman" pitchFamily="18" charset="0"/>
              </a:rPr>
              <a:t> </a:t>
            </a:r>
            <a:endParaRPr lang="it-IT" sz="4000" b="1" dirty="0">
              <a:solidFill>
                <a:schemeClr val="accent3"/>
              </a:solidFill>
              <a:latin typeface="Minion Bold" pitchFamily="18" charset="0"/>
              <a:cs typeface="Times New Roman" pitchFamily="18" charset="0"/>
            </a:endParaRPr>
          </a:p>
          <a:p>
            <a:pPr algn="ctr" eaLnBrk="1" hangingPunct="1"/>
            <a:endParaRPr lang="it-IT" sz="2400" b="1" dirty="0">
              <a:solidFill>
                <a:schemeClr val="accent3"/>
              </a:solidFill>
              <a:latin typeface="Minion Bold" pitchFamily="18" charset="0"/>
              <a:cs typeface="Times New Roman" pitchFamily="18" charset="0"/>
            </a:endParaRPr>
          </a:p>
          <a:p>
            <a:pPr algn="ctr" eaLnBrk="1" hangingPunct="1">
              <a:lnSpc>
                <a:spcPct val="90000"/>
              </a:lnSpc>
            </a:pPr>
            <a:endParaRPr lang="it-IT" sz="2400" b="1">
              <a:solidFill>
                <a:schemeClr val="accent3"/>
              </a:solidFill>
              <a:latin typeface="Minion Bold" pitchFamily="18" charset="0"/>
              <a:cs typeface="Times New Roman" pitchFamily="18" charset="0"/>
            </a:endParaRPr>
          </a:p>
          <a:p>
            <a:pPr algn="ctr" eaLnBrk="1" hangingPunct="1">
              <a:lnSpc>
                <a:spcPct val="90000"/>
              </a:lnSpc>
            </a:pPr>
            <a:endParaRPr lang="it-IT" sz="2400" b="1" dirty="0">
              <a:solidFill>
                <a:schemeClr val="accent3"/>
              </a:solidFill>
              <a:latin typeface="Minion Bold" pitchFamily="18" charset="0"/>
              <a:cs typeface="Times New Roman" pitchFamily="18" charset="0"/>
            </a:endParaRPr>
          </a:p>
          <a:p>
            <a:pPr algn="ctr" eaLnBrk="1" hangingPunct="1">
              <a:lnSpc>
                <a:spcPct val="90000"/>
              </a:lnSpc>
            </a:pPr>
            <a:r>
              <a:rPr lang="it-IT" sz="2800">
                <a:solidFill>
                  <a:schemeClr val="accent3"/>
                </a:solidFill>
              </a:rPr>
              <a:t> </a:t>
            </a:r>
            <a:endParaRPr lang="it-IT" sz="1200" b="1" i="1">
              <a:solidFill>
                <a:schemeClr val="accent3"/>
              </a:solidFill>
              <a:latin typeface="Minion Bold" pitchFamily="18" charset="0"/>
              <a:cs typeface="Times New Roman" pitchFamily="18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it-IT" sz="3200" b="1">
                <a:solidFill>
                  <a:schemeClr val="accent3"/>
                </a:solidFill>
                <a:latin typeface="Minion Pro" pitchFamily="18" charset="0"/>
                <a:cs typeface="Times New Roman" pitchFamily="18" charset="0"/>
              </a:rPr>
              <a:t>25 febbraio 2016</a:t>
            </a:r>
            <a:endParaRPr lang="it-IT" sz="1200" dirty="0">
              <a:solidFill>
                <a:schemeClr val="accent3"/>
              </a:solidFill>
              <a:latin typeface="Minion Pro" pitchFamily="18" charset="0"/>
              <a:cs typeface="Times New Roman" pitchFamily="18" charset="0"/>
            </a:endParaRPr>
          </a:p>
          <a:p>
            <a:pPr algn="ctr" eaLnBrk="1" hangingPunct="1"/>
            <a:endParaRPr lang="it-IT" i="1" dirty="0">
              <a:solidFill>
                <a:schemeClr val="accent3"/>
              </a:solidFill>
              <a:latin typeface="Minion Bold" pitchFamily="18" charset="0"/>
            </a:endParaRPr>
          </a:p>
        </p:txBody>
      </p:sp>
      <p:pic>
        <p:nvPicPr>
          <p:cNvPr id="1028" name="Picture 4">
            <a:extLst>
              <a:ext uri="{FF2B5EF4-FFF2-40B4-BE49-F238E27FC236}">
                <a16:creationId xmlns:a16="http://schemas.microsoft.com/office/drawing/2014/main" id="{2C6C88AB-FDD2-5EBE-0A5B-B1A9834D8DD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2870"/>
          <a:stretch/>
        </p:blipFill>
        <p:spPr bwMode="auto">
          <a:xfrm>
            <a:off x="2191410" y="2132856"/>
            <a:ext cx="9925073" cy="3007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4">
            <a:extLst>
              <a:ext uri="{FF2B5EF4-FFF2-40B4-BE49-F238E27FC236}">
                <a16:creationId xmlns:a16="http://schemas.microsoft.com/office/drawing/2014/main" id="{117A500F-45A3-1416-B492-4B33790F5BF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2870"/>
          <a:stretch/>
        </p:blipFill>
        <p:spPr bwMode="auto">
          <a:xfrm>
            <a:off x="0" y="-7495"/>
            <a:ext cx="12192000" cy="68654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03DFD6BA-4E54-166D-DB16-1DD50E31C30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31704" y="1139659"/>
            <a:ext cx="8784976" cy="34409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 eaLnBrk="1" hangingPunct="1"/>
            <a:endParaRPr lang="it-IT" sz="2400" b="1" dirty="0">
              <a:solidFill>
                <a:schemeClr val="accent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/>
            <a:endParaRPr lang="it-IT" sz="2000" b="1" dirty="0">
              <a:solidFill>
                <a:schemeClr val="accent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lnSpc>
                <a:spcPct val="90000"/>
              </a:lnSpc>
            </a:pPr>
            <a:endParaRPr lang="it-IT" sz="2000" b="1" dirty="0">
              <a:solidFill>
                <a:schemeClr val="accent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it-IT" sz="2800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Presentazione del Report</a:t>
            </a:r>
          </a:p>
          <a:p>
            <a:pPr eaLnBrk="1" hangingPunct="1">
              <a:lnSpc>
                <a:spcPct val="90000"/>
              </a:lnSpc>
            </a:pPr>
            <a:endParaRPr lang="it-IT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it-IT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Giancarlo Giudici (Politecnico di Milano)</a:t>
            </a:r>
            <a:endParaRPr lang="it-IT" sz="2000" b="1" dirty="0">
              <a:solidFill>
                <a:schemeClr val="accent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endParaRPr lang="it-IT" sz="3200" b="1" dirty="0">
              <a:solidFill>
                <a:schemeClr val="accent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r>
              <a:rPr lang="it-IT" sz="3200" b="1" dirty="0"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it-IT" sz="2000" b="1" dirty="0">
              <a:solidFill>
                <a:schemeClr val="accent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/>
            <a:endParaRPr lang="it-IT" sz="1600" i="1" dirty="0">
              <a:solidFill>
                <a:schemeClr val="accent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Immagine 8">
            <a:extLst>
              <a:ext uri="{FF2B5EF4-FFF2-40B4-BE49-F238E27FC236}">
                <a16:creationId xmlns:a16="http://schemas.microsoft.com/office/drawing/2014/main" id="{E98A5511-ADC0-5765-D0C1-62E2B03D12A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5792" y="-27384"/>
            <a:ext cx="2737416" cy="69475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23488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3C439AF-E336-8A6E-0F66-E6A457C71DF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magine 12">
            <a:extLst>
              <a:ext uri="{FF2B5EF4-FFF2-40B4-BE49-F238E27FC236}">
                <a16:creationId xmlns:a16="http://schemas.microsoft.com/office/drawing/2014/main" id="{BB906923-CE32-2C8E-D860-7F12DBB826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61389" y="1488638"/>
            <a:ext cx="7876120" cy="4586749"/>
          </a:xfrm>
          <a:prstGeom prst="rect">
            <a:avLst/>
          </a:prstGeom>
        </p:spPr>
      </p:pic>
      <p:sp>
        <p:nvSpPr>
          <p:cNvPr id="6" name="Rectangle 7">
            <a:extLst>
              <a:ext uri="{FF2B5EF4-FFF2-40B4-BE49-F238E27FC236}">
                <a16:creationId xmlns:a16="http://schemas.microsoft.com/office/drawing/2014/main" id="{A8EC88FA-A8BA-1A65-4724-307987BD792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03376" y="411420"/>
            <a:ext cx="8057120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eaLnBrk="1" hangingPunct="1"/>
            <a:r>
              <a:rPr lang="it-IT" sz="3200" b="1" dirty="0">
                <a:solidFill>
                  <a:srgbClr val="2C598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Il quadro di sintesi: raccolta ed emittenti</a:t>
            </a:r>
            <a:endParaRPr lang="it-IT" sz="3200" b="1" i="1" dirty="0">
              <a:solidFill>
                <a:srgbClr val="2C598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endParaRPr lang="it-IT" sz="3200" b="1" i="1" dirty="0">
              <a:solidFill>
                <a:srgbClr val="2C598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4">
            <a:extLst>
              <a:ext uri="{FF2B5EF4-FFF2-40B4-BE49-F238E27FC236}">
                <a16:creationId xmlns:a16="http://schemas.microsoft.com/office/drawing/2014/main" id="{FF1BE946-6889-F2CC-B6E8-27716D6FE67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2870"/>
          <a:stretch/>
        </p:blipFill>
        <p:spPr bwMode="auto">
          <a:xfrm>
            <a:off x="0" y="0"/>
            <a:ext cx="197993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ttangolo 1">
            <a:extLst>
              <a:ext uri="{FF2B5EF4-FFF2-40B4-BE49-F238E27FC236}">
                <a16:creationId xmlns:a16="http://schemas.microsoft.com/office/drawing/2014/main" id="{6F989F31-BF05-57AA-8C9D-BA423508DC6E}"/>
              </a:ext>
            </a:extLst>
          </p:cNvPr>
          <p:cNvSpPr/>
          <p:nvPr/>
        </p:nvSpPr>
        <p:spPr>
          <a:xfrm>
            <a:off x="2495600" y="1340768"/>
            <a:ext cx="9361040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endParaRPr lang="it-IT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it-IT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it-IT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it-IT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it-IT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it-IT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it-IT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it-IT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it-IT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it-IT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it-IT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it-IT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it-IT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Il Report è disponibile per tutti su:</a:t>
            </a:r>
            <a:r>
              <a:rPr lang="it-IT" sz="20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0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www.osservatoriominibond.it</a:t>
            </a:r>
            <a:r>
              <a:rPr lang="it-IT" sz="20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cxnSp>
        <p:nvCxnSpPr>
          <p:cNvPr id="7" name="Connettore 2 6">
            <a:extLst>
              <a:ext uri="{FF2B5EF4-FFF2-40B4-BE49-F238E27FC236}">
                <a16:creationId xmlns:a16="http://schemas.microsoft.com/office/drawing/2014/main" id="{E78F12E2-209F-56B9-F2E1-09E06B9D84C1}"/>
              </a:ext>
            </a:extLst>
          </p:cNvPr>
          <p:cNvCxnSpPr>
            <a:cxnSpLocks/>
          </p:cNvCxnSpPr>
          <p:nvPr/>
        </p:nvCxnSpPr>
        <p:spPr bwMode="auto">
          <a:xfrm flipV="1">
            <a:off x="8184232" y="2780928"/>
            <a:ext cx="1008112" cy="432048"/>
          </a:xfrm>
          <a:prstGeom prst="straightConnector1">
            <a:avLst/>
          </a:prstGeom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8357E2EF-2249-3E98-249C-250F071F038C}"/>
              </a:ext>
            </a:extLst>
          </p:cNvPr>
          <p:cNvSpPr txBox="1"/>
          <p:nvPr/>
        </p:nvSpPr>
        <p:spPr>
          <a:xfrm>
            <a:off x="7320136" y="2288554"/>
            <a:ext cx="206979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sz="1600" b="1" dirty="0">
                <a:solidFill>
                  <a:schemeClr val="accent2">
                    <a:lumMod val="75000"/>
                  </a:schemeClr>
                </a:solidFill>
              </a:rPr>
              <a:t>Raccolta (€ milioni)</a:t>
            </a:r>
          </a:p>
          <a:p>
            <a:pPr algn="ctr"/>
            <a:r>
              <a:rPr lang="it-IT" sz="1600" b="1" dirty="0">
                <a:solidFill>
                  <a:schemeClr val="accent2">
                    <a:lumMod val="75000"/>
                  </a:schemeClr>
                </a:solidFill>
              </a:rPr>
              <a:t>+32%</a:t>
            </a:r>
          </a:p>
        </p:txBody>
      </p:sp>
      <p:sp>
        <p:nvSpPr>
          <p:cNvPr id="18" name="CasellaDiTesto 17">
            <a:extLst>
              <a:ext uri="{FF2B5EF4-FFF2-40B4-BE49-F238E27FC236}">
                <a16:creationId xmlns:a16="http://schemas.microsoft.com/office/drawing/2014/main" id="{B0976CA5-790E-438F-1CA7-79BBD2E0DBDC}"/>
              </a:ext>
            </a:extLst>
          </p:cNvPr>
          <p:cNvSpPr txBox="1"/>
          <p:nvPr/>
        </p:nvSpPr>
        <p:spPr>
          <a:xfrm>
            <a:off x="8342659" y="1220439"/>
            <a:ext cx="165301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sz="1600" b="1" dirty="0">
                <a:solidFill>
                  <a:schemeClr val="accent2">
                    <a:lumMod val="75000"/>
                  </a:schemeClr>
                </a:solidFill>
              </a:rPr>
              <a:t>Emittenti +13%</a:t>
            </a:r>
          </a:p>
        </p:txBody>
      </p:sp>
      <p:cxnSp>
        <p:nvCxnSpPr>
          <p:cNvPr id="19" name="Connettore 2 18">
            <a:extLst>
              <a:ext uri="{FF2B5EF4-FFF2-40B4-BE49-F238E27FC236}">
                <a16:creationId xmlns:a16="http://schemas.microsoft.com/office/drawing/2014/main" id="{397E3BA1-6AFE-9EEA-91C6-8CBDF709DE61}"/>
              </a:ext>
            </a:extLst>
          </p:cNvPr>
          <p:cNvCxnSpPr>
            <a:cxnSpLocks/>
          </p:cNvCxnSpPr>
          <p:nvPr/>
        </p:nvCxnSpPr>
        <p:spPr bwMode="auto">
          <a:xfrm flipV="1">
            <a:off x="8615603" y="1679322"/>
            <a:ext cx="648749" cy="55243"/>
          </a:xfrm>
          <a:prstGeom prst="straightConnector1">
            <a:avLst/>
          </a:prstGeom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pic>
        <p:nvPicPr>
          <p:cNvPr id="3" name="Immagine 2" descr="Immagine che contiene testo, Carattere, Elementi grafici, grafica&#10;&#10;Il contenuto generato dall'IA potrebbe non essere corretto.">
            <a:extLst>
              <a:ext uri="{FF2B5EF4-FFF2-40B4-BE49-F238E27FC236}">
                <a16:creationId xmlns:a16="http://schemas.microsoft.com/office/drawing/2014/main" id="{50ABC78E-A1CC-BCF5-454A-DC1609B0500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439" y="61255"/>
            <a:ext cx="1310631" cy="775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68663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7"/>
          <p:cNvSpPr>
            <a:spLocks noChangeArrowheads="1"/>
          </p:cNvSpPr>
          <p:nvPr/>
        </p:nvSpPr>
        <p:spPr bwMode="auto">
          <a:xfrm>
            <a:off x="2503376" y="411420"/>
            <a:ext cx="7185248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eaLnBrk="1" hangingPunct="1"/>
            <a:r>
              <a:rPr lang="it-IT" sz="3200" b="1" dirty="0">
                <a:solidFill>
                  <a:srgbClr val="2C598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 imprese emittenti</a:t>
            </a:r>
            <a:endParaRPr lang="it-IT" sz="3200" b="1" i="1" dirty="0">
              <a:solidFill>
                <a:srgbClr val="2C598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endParaRPr lang="it-IT" sz="3200" b="1" i="1" dirty="0">
              <a:solidFill>
                <a:srgbClr val="2C598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4">
            <a:extLst>
              <a:ext uri="{FF2B5EF4-FFF2-40B4-BE49-F238E27FC236}">
                <a16:creationId xmlns:a16="http://schemas.microsoft.com/office/drawing/2014/main" id="{EDD701EF-EB8D-4DD8-B31C-FFDF855F501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2870"/>
          <a:stretch/>
        </p:blipFill>
        <p:spPr bwMode="auto">
          <a:xfrm>
            <a:off x="0" y="0"/>
            <a:ext cx="197993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Immagine 6">
            <a:extLst>
              <a:ext uri="{FF2B5EF4-FFF2-40B4-BE49-F238E27FC236}">
                <a16:creationId xmlns:a16="http://schemas.microsoft.com/office/drawing/2014/main" id="{6D91454D-7768-FD46-2DB5-A00C48E8A832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5385"/>
          <a:stretch>
            <a:fillRect/>
          </a:stretch>
        </p:blipFill>
        <p:spPr>
          <a:xfrm>
            <a:off x="2351584" y="1318652"/>
            <a:ext cx="9358171" cy="5127928"/>
          </a:xfrm>
          <a:prstGeom prst="rect">
            <a:avLst/>
          </a:prstGeom>
        </p:spPr>
      </p:pic>
      <p:sp>
        <p:nvSpPr>
          <p:cNvPr id="4" name="Freccia a destra 3">
            <a:extLst>
              <a:ext uri="{FF2B5EF4-FFF2-40B4-BE49-F238E27FC236}">
                <a16:creationId xmlns:a16="http://schemas.microsoft.com/office/drawing/2014/main" id="{73A37C04-AE92-1934-D71F-F84F5C790678}"/>
              </a:ext>
            </a:extLst>
          </p:cNvPr>
          <p:cNvSpPr/>
          <p:nvPr/>
        </p:nvSpPr>
        <p:spPr bwMode="auto">
          <a:xfrm>
            <a:off x="7584281" y="3736673"/>
            <a:ext cx="504056" cy="455089"/>
          </a:xfrm>
          <a:prstGeom prst="rightArrow">
            <a:avLst/>
          </a:prstGeom>
          <a:solidFill>
            <a:srgbClr val="00B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0" name="Freccia a destra 9">
            <a:extLst>
              <a:ext uri="{FF2B5EF4-FFF2-40B4-BE49-F238E27FC236}">
                <a16:creationId xmlns:a16="http://schemas.microsoft.com/office/drawing/2014/main" id="{1F646820-9374-9D21-FD27-6DF1BF64A405}"/>
              </a:ext>
            </a:extLst>
          </p:cNvPr>
          <p:cNvSpPr/>
          <p:nvPr/>
        </p:nvSpPr>
        <p:spPr bwMode="auto">
          <a:xfrm>
            <a:off x="7584281" y="4956036"/>
            <a:ext cx="504056" cy="455089"/>
          </a:xfrm>
          <a:prstGeom prst="rightArrow">
            <a:avLst/>
          </a:prstGeom>
          <a:solidFill>
            <a:srgbClr val="00B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2" name="Immagine 1" descr="Immagine che contiene testo, Carattere, Elementi grafici, grafica&#10;&#10;Il contenuto generato dall'IA potrebbe non essere corretto.">
            <a:extLst>
              <a:ext uri="{FF2B5EF4-FFF2-40B4-BE49-F238E27FC236}">
                <a16:creationId xmlns:a16="http://schemas.microsoft.com/office/drawing/2014/main" id="{0A58B7C4-D765-E739-0F27-B00370281A7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439" y="61255"/>
            <a:ext cx="1310631" cy="775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2094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7"/>
          <p:cNvSpPr>
            <a:spLocks noChangeArrowheads="1"/>
          </p:cNvSpPr>
          <p:nvPr/>
        </p:nvSpPr>
        <p:spPr bwMode="auto">
          <a:xfrm>
            <a:off x="2503376" y="411420"/>
            <a:ext cx="7185248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eaLnBrk="1" hangingPunct="1"/>
            <a:r>
              <a:rPr lang="it-IT" sz="3200" b="1" dirty="0">
                <a:solidFill>
                  <a:srgbClr val="2C598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 ‘debuttanti’ anno per anno</a:t>
            </a:r>
            <a:endParaRPr lang="it-IT" sz="3200" b="1" i="1" dirty="0">
              <a:solidFill>
                <a:srgbClr val="2C598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endParaRPr lang="it-IT" sz="3200" b="1" i="1" dirty="0">
              <a:solidFill>
                <a:srgbClr val="2C598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4">
            <a:extLst>
              <a:ext uri="{FF2B5EF4-FFF2-40B4-BE49-F238E27FC236}">
                <a16:creationId xmlns:a16="http://schemas.microsoft.com/office/drawing/2014/main" id="{EDD701EF-EB8D-4DD8-B31C-FFDF855F501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2870"/>
          <a:stretch/>
        </p:blipFill>
        <p:spPr bwMode="auto">
          <a:xfrm>
            <a:off x="0" y="0"/>
            <a:ext cx="197993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Immagine 3">
            <a:extLst>
              <a:ext uri="{FF2B5EF4-FFF2-40B4-BE49-F238E27FC236}">
                <a16:creationId xmlns:a16="http://schemas.microsoft.com/office/drawing/2014/main" id="{1E8119D7-1741-879B-F9C5-0015EAEF831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24209" y="1196752"/>
            <a:ext cx="9425272" cy="5370732"/>
          </a:xfrm>
          <a:prstGeom prst="rect">
            <a:avLst/>
          </a:prstGeom>
        </p:spPr>
      </p:pic>
      <p:pic>
        <p:nvPicPr>
          <p:cNvPr id="2" name="Immagine 1" descr="Immagine che contiene testo, Carattere, Elementi grafici, grafica&#10;&#10;Il contenuto generato dall'IA potrebbe non essere corretto.">
            <a:extLst>
              <a:ext uri="{FF2B5EF4-FFF2-40B4-BE49-F238E27FC236}">
                <a16:creationId xmlns:a16="http://schemas.microsoft.com/office/drawing/2014/main" id="{856DBFBE-972B-485D-C76D-BC41F455AD3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439" y="61255"/>
            <a:ext cx="1310631" cy="775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839542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7"/>
          <p:cNvSpPr>
            <a:spLocks noChangeArrowheads="1"/>
          </p:cNvSpPr>
          <p:nvPr/>
        </p:nvSpPr>
        <p:spPr bwMode="auto">
          <a:xfrm>
            <a:off x="2503376" y="411420"/>
            <a:ext cx="7185248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eaLnBrk="1" hangingPunct="1"/>
            <a:r>
              <a:rPr lang="it-IT" sz="3200" b="1" dirty="0">
                <a:solidFill>
                  <a:srgbClr val="2C598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 imprese emittenti: ATECO</a:t>
            </a:r>
            <a:endParaRPr lang="it-IT" sz="3200" b="1" i="1" dirty="0">
              <a:solidFill>
                <a:srgbClr val="2C598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endParaRPr lang="it-IT" sz="3200" b="1" i="1" dirty="0">
              <a:solidFill>
                <a:srgbClr val="2C598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4">
            <a:extLst>
              <a:ext uri="{FF2B5EF4-FFF2-40B4-BE49-F238E27FC236}">
                <a16:creationId xmlns:a16="http://schemas.microsoft.com/office/drawing/2014/main" id="{EDD701EF-EB8D-4DD8-B31C-FFDF855F501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2870"/>
          <a:stretch/>
        </p:blipFill>
        <p:spPr bwMode="auto">
          <a:xfrm>
            <a:off x="0" y="0"/>
            <a:ext cx="197993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Immagine 1">
            <a:extLst>
              <a:ext uri="{FF2B5EF4-FFF2-40B4-BE49-F238E27FC236}">
                <a16:creationId xmlns:a16="http://schemas.microsoft.com/office/drawing/2014/main" id="{970F193C-E107-F40E-065B-039B81B9E30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23592" y="1268760"/>
            <a:ext cx="9153190" cy="5335860"/>
          </a:xfrm>
          <a:prstGeom prst="rect">
            <a:avLst/>
          </a:prstGeom>
        </p:spPr>
      </p:pic>
      <p:sp>
        <p:nvSpPr>
          <p:cNvPr id="4" name="Freccia a destra 3">
            <a:extLst>
              <a:ext uri="{FF2B5EF4-FFF2-40B4-BE49-F238E27FC236}">
                <a16:creationId xmlns:a16="http://schemas.microsoft.com/office/drawing/2014/main" id="{3C190AA9-CA93-73F2-623A-7E6BFAFB7609}"/>
              </a:ext>
            </a:extLst>
          </p:cNvPr>
          <p:cNvSpPr/>
          <p:nvPr/>
        </p:nvSpPr>
        <p:spPr bwMode="auto">
          <a:xfrm>
            <a:off x="7752184" y="4725144"/>
            <a:ext cx="504056" cy="455089"/>
          </a:xfrm>
          <a:prstGeom prst="rightArrow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0" name="Freccia a destra 9">
            <a:extLst>
              <a:ext uri="{FF2B5EF4-FFF2-40B4-BE49-F238E27FC236}">
                <a16:creationId xmlns:a16="http://schemas.microsoft.com/office/drawing/2014/main" id="{449CBCB1-ECBE-75E7-5971-4EDB917E656A}"/>
              </a:ext>
            </a:extLst>
          </p:cNvPr>
          <p:cNvSpPr/>
          <p:nvPr/>
        </p:nvSpPr>
        <p:spPr bwMode="auto">
          <a:xfrm>
            <a:off x="7752656" y="5517232"/>
            <a:ext cx="504056" cy="455089"/>
          </a:xfrm>
          <a:prstGeom prst="rightArrow">
            <a:avLst/>
          </a:prstGeom>
          <a:solidFill>
            <a:srgbClr val="00B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1" name="Freccia a destra 10">
            <a:extLst>
              <a:ext uri="{FF2B5EF4-FFF2-40B4-BE49-F238E27FC236}">
                <a16:creationId xmlns:a16="http://schemas.microsoft.com/office/drawing/2014/main" id="{41BC5296-D052-1B44-BCE0-032A9D73E212}"/>
              </a:ext>
            </a:extLst>
          </p:cNvPr>
          <p:cNvSpPr/>
          <p:nvPr/>
        </p:nvSpPr>
        <p:spPr bwMode="auto">
          <a:xfrm>
            <a:off x="7752184" y="4160600"/>
            <a:ext cx="504056" cy="455089"/>
          </a:xfrm>
          <a:prstGeom prst="rightArrow">
            <a:avLst/>
          </a:prstGeom>
          <a:solidFill>
            <a:srgbClr val="00B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3" name="Immagine 2" descr="Immagine che contiene testo, Carattere, Elementi grafici, grafica&#10;&#10;Il contenuto generato dall'IA potrebbe non essere corretto.">
            <a:extLst>
              <a:ext uri="{FF2B5EF4-FFF2-40B4-BE49-F238E27FC236}">
                <a16:creationId xmlns:a16="http://schemas.microsoft.com/office/drawing/2014/main" id="{493226DB-E10A-3B59-E54E-3745B150C8B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439" y="61255"/>
            <a:ext cx="1310631" cy="775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4311410"/>
      </p:ext>
    </p:extLst>
  </p:cSld>
  <p:clrMapOvr>
    <a:masterClrMapping/>
  </p:clrMapOvr>
</p:sld>
</file>

<file path=ppt/theme/theme1.xml><?xml version="1.0" encoding="utf-8"?>
<a:theme xmlns:a="http://schemas.openxmlformats.org/drawingml/2006/main" name="Struttura predefinita">
  <a:themeElements>
    <a:clrScheme name="Struttura predefinita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Struttura predefinita">
      <a:majorFont>
        <a:latin typeface="Futura Hv BT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it-IT" altLang="it-IT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it-IT" altLang="it-IT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Struttura predefinita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i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i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8299</TotalTime>
  <Words>660</Words>
  <Application>Microsoft Macintosh PowerPoint</Application>
  <PresentationFormat>Widescreen</PresentationFormat>
  <Paragraphs>222</Paragraphs>
  <Slides>23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8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23</vt:i4>
      </vt:variant>
    </vt:vector>
  </HeadingPairs>
  <TitlesOfParts>
    <vt:vector size="32" baseType="lpstr">
      <vt:lpstr>Arial</vt:lpstr>
      <vt:lpstr>Comic Sans MS</vt:lpstr>
      <vt:lpstr>Futura Hv BT</vt:lpstr>
      <vt:lpstr>Minion Bold</vt:lpstr>
      <vt:lpstr>Minion Pro</vt:lpstr>
      <vt:lpstr>Minion Web</vt:lpstr>
      <vt:lpstr>Times</vt:lpstr>
      <vt:lpstr>Times New Roman</vt:lpstr>
      <vt:lpstr>Struttura predefinita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Company>siwa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di PowerPoint</dc:title>
  <dc:creator>simon</dc:creator>
  <cp:lastModifiedBy>Alberto Bettega</cp:lastModifiedBy>
  <cp:revision>1071</cp:revision>
  <cp:lastPrinted>2018-02-17T15:49:13Z</cp:lastPrinted>
  <dcterms:created xsi:type="dcterms:W3CDTF">2003-06-16T09:31:13Z</dcterms:created>
  <dcterms:modified xsi:type="dcterms:W3CDTF">2026-03-23T15:32:52Z</dcterms:modified>
</cp:coreProperties>
</file>